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7"/>
  </p:notesMasterIdLst>
  <p:sldIdLst>
    <p:sldId id="735" r:id="rId3"/>
    <p:sldId id="739" r:id="rId4"/>
    <p:sldId id="738" r:id="rId5"/>
    <p:sldId id="736" r:id="rId6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C00"/>
    <a:srgbClr val="0046D2"/>
    <a:srgbClr val="FF6600"/>
    <a:srgbClr val="0000FF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860" autoAdjust="0"/>
  </p:normalViewPr>
  <p:slideViewPr>
    <p:cSldViewPr snapToGrid="0">
      <p:cViewPr>
        <p:scale>
          <a:sx n="82" d="100"/>
          <a:sy n="82" d="100"/>
        </p:scale>
        <p:origin x="-1578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15.08.2023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6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1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29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93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7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4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5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1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0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15.08.2023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15.08.2023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-126063"/>
            <a:ext cx="12192000" cy="6858000"/>
          </a:xfrm>
          <a:prstGeom prst="rect">
            <a:avLst/>
          </a:prstGeom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8601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19063" y="902930"/>
            <a:ext cx="59529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АКАДЕМІЧНА ДОБРОЧЕСНІСТЬ </a:t>
            </a:r>
            <a:r>
              <a:rPr lang="ru-RU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06423" y="1631397"/>
            <a:ext cx="9060025" cy="2221657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правил,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керуватися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2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88025" y="256599"/>
            <a:ext cx="300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ЗаконУкра</a:t>
            </a:r>
            <a:r>
              <a:rPr lang="uk-UA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ru-RU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«Про </a:t>
            </a:r>
            <a:r>
              <a:rPr lang="ru-RU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118155" y="4004707"/>
            <a:ext cx="43555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АСПЕКТИ</a:t>
            </a:r>
          </a:p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406078" y="5843943"/>
            <a:ext cx="2126718" cy="52824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20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ЧЕСНІСТЬ</a:t>
            </a:r>
            <a:endParaRPr lang="ru-RU" sz="20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535862" y="5809600"/>
            <a:ext cx="2248840" cy="52824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20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ДОВІРА</a:t>
            </a:r>
            <a:endParaRPr lang="ru-RU" sz="20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532796" y="5161944"/>
            <a:ext cx="3003066" cy="52824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20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endParaRPr lang="ru-RU" sz="20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331057" y="4597360"/>
            <a:ext cx="2886380" cy="52824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20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ВЗАЄМОПОВАГА</a:t>
            </a:r>
            <a:endParaRPr lang="ru-RU" sz="20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47507" y="4597360"/>
            <a:ext cx="3411376" cy="52824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20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endParaRPr lang="ru-RU" sz="20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24"/>
          <p:cNvGrpSpPr/>
          <p:nvPr/>
        </p:nvGrpSpPr>
        <p:grpSpPr>
          <a:xfrm>
            <a:off x="476351" y="705297"/>
            <a:ext cx="1232823" cy="1232823"/>
            <a:chOff x="0" y="0"/>
            <a:chExt cx="6350000" cy="6350000"/>
          </a:xfrm>
          <a:solidFill>
            <a:srgbClr val="202EE2"/>
          </a:solidFill>
        </p:grpSpPr>
        <p:sp>
          <p:nvSpPr>
            <p:cNvPr id="45" name="Freeform 2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6" name="Group 28"/>
          <p:cNvGrpSpPr/>
          <p:nvPr/>
        </p:nvGrpSpPr>
        <p:grpSpPr>
          <a:xfrm>
            <a:off x="226701" y="43810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47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-126063"/>
            <a:ext cx="12192000" cy="6858000"/>
          </a:xfrm>
          <a:prstGeom prst="rect">
            <a:avLst/>
          </a:prstGeom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3404" y="0"/>
            <a:ext cx="92154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  <a:r>
              <a:rPr lang="ru-RU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sz="2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24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</a:t>
            </a:r>
            <a:r>
              <a:rPr lang="ru-RU" sz="24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sz="24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4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4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24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16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</a:t>
            </a:r>
            <a:r>
              <a:rPr lang="ru-RU" sz="20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0046D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947" y="2667101"/>
            <a:ext cx="1130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заходів щодо формування академічної доброчесності у закладі освіти</a:t>
            </a:r>
            <a:endParaRPr lang="ru-RU" sz="2400" b="1" dirty="0">
              <a:solidFill>
                <a:srgbClr val="0046D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43404" y="1212661"/>
            <a:ext cx="6587413" cy="1277522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академічної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доброчесності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0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endParaRPr lang="ru-RU" sz="2000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7951" y="3226874"/>
            <a:ext cx="5337110" cy="911120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академічну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доброчесність</a:t>
            </a:r>
            <a:endParaRPr lang="ru-RU" sz="2000" b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37110" y="3585386"/>
            <a:ext cx="2608965" cy="564231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uk-UA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 роботи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185023" y="3260607"/>
            <a:ext cx="3875811" cy="675392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uk-UA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 оперативних нарад</a:t>
            </a:r>
            <a:endParaRPr lang="ru-RU" sz="20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7951" y="4335247"/>
            <a:ext cx="4612061" cy="1217771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endParaRPr lang="ru-RU" sz="2000" b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51987" y="4415930"/>
            <a:ext cx="4487574" cy="736790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Виховні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endParaRPr lang="ru-RU" sz="20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906963" y="4123960"/>
            <a:ext cx="2849824" cy="503894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спікерів</a:t>
            </a:r>
            <a:endParaRPr lang="ru-RU" sz="20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65546" y="5613144"/>
            <a:ext cx="5370969" cy="660912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стендів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endParaRPr lang="ru-RU" sz="20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175346" y="4864689"/>
            <a:ext cx="4823822" cy="854975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</a:t>
            </a:r>
            <a:r>
              <a:rPr lang="ru-RU" sz="2000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 </a:t>
            </a:r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інтерактивних</a:t>
            </a:r>
            <a:r>
              <a:rPr lang="ru-RU" sz="20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занятть</a:t>
            </a:r>
            <a:r>
              <a:rPr lang="ru-RU" sz="20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ігор</a:t>
            </a:r>
            <a:r>
              <a:rPr lang="ru-RU" sz="20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квестів</a:t>
            </a:r>
            <a:r>
              <a:rPr lang="ru-RU" sz="2000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конкурсів</a:t>
            </a:r>
            <a:endParaRPr lang="ru-RU" sz="20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7951" y="5886200"/>
            <a:ext cx="4758612" cy="58930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uk-UA" sz="22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та спостереження</a:t>
            </a:r>
            <a:endParaRPr lang="ru-RU" sz="2200" b="1" dirty="0">
              <a:solidFill>
                <a:srgbClr val="0046D2"/>
              </a:solidFill>
            </a:endParaRPr>
          </a:p>
        </p:txBody>
      </p:sp>
      <p:grpSp>
        <p:nvGrpSpPr>
          <p:cNvPr id="35" name="Group 24"/>
          <p:cNvGrpSpPr/>
          <p:nvPr/>
        </p:nvGrpSpPr>
        <p:grpSpPr>
          <a:xfrm>
            <a:off x="594947" y="596249"/>
            <a:ext cx="1232823" cy="1232823"/>
            <a:chOff x="0" y="0"/>
            <a:chExt cx="6350000" cy="6350000"/>
          </a:xfrm>
          <a:solidFill>
            <a:srgbClr val="202EE2"/>
          </a:solidFill>
        </p:grpSpPr>
        <p:sp>
          <p:nvSpPr>
            <p:cNvPr id="36" name="Freeform 2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7" name="Group 28"/>
          <p:cNvGrpSpPr/>
          <p:nvPr/>
        </p:nvGrpSpPr>
        <p:grpSpPr>
          <a:xfrm>
            <a:off x="133186" y="33950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38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23134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-163444"/>
            <a:ext cx="12192000" cy="6858000"/>
          </a:xfrm>
          <a:prstGeom prst="rect">
            <a:avLst/>
          </a:prstGeom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28"/>
          <p:cNvGrpSpPr/>
          <p:nvPr/>
        </p:nvGrpSpPr>
        <p:grpSpPr>
          <a:xfrm>
            <a:off x="133186" y="33950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1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0" name="Group 24"/>
          <p:cNvGrpSpPr/>
          <p:nvPr/>
        </p:nvGrpSpPr>
        <p:grpSpPr>
          <a:xfrm>
            <a:off x="441806" y="536038"/>
            <a:ext cx="1232823" cy="1232823"/>
            <a:chOff x="0" y="0"/>
            <a:chExt cx="6350000" cy="6350000"/>
          </a:xfrm>
          <a:solidFill>
            <a:srgbClr val="202EE2"/>
          </a:solidFill>
        </p:grpSpPr>
        <p:sp>
          <p:nvSpPr>
            <p:cNvPr id="21" name="Freeform 2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23" name="Прямоугольник 22"/>
          <p:cNvSpPr/>
          <p:nvPr/>
        </p:nvSpPr>
        <p:spPr>
          <a:xfrm>
            <a:off x="2129144" y="943938"/>
            <a:ext cx="8743274" cy="997603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неухильно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дотримуватись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норм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академічної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доброчесності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власним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прикладом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важливість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норм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академічної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доброчесності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педагогічній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863968" y="3099602"/>
            <a:ext cx="4059308" cy="1133833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інформувати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b="1" i="1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b="1" i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норм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академічної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доброчесності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18135" y="2211669"/>
            <a:ext cx="3822019" cy="1236889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спрямовувати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занять на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творчу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аналітичну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429894" y="2073880"/>
            <a:ext cx="4472906" cy="1159942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стандартизовані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підручника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спонукають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критично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мислити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5266" y="4161856"/>
            <a:ext cx="4546744" cy="1327893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практикувати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рефератів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скомпільованою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095999" y="4137431"/>
            <a:ext cx="5128727" cy="1504663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ru-RU" b="1" i="1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b="1" i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компетентнісний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звести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навичками</a:t>
            </a:r>
            <a:r>
              <a:rPr lang="ru-RU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b="1" i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endParaRPr lang="ru-RU" b="1" i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170" y="44454"/>
            <a:ext cx="107982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183039" y="5822869"/>
            <a:ext cx="57757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00" i="1" dirty="0" smtClean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i="1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300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уклад .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Бобровський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М.В.,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ГорбачовС.І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Заплотинська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О.О.,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Лінник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О.О. – </a:t>
            </a:r>
            <a:endParaRPr lang="ru-RU" sz="1300" i="1" dirty="0" smtClean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i="1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300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2021 - 76 с</a:t>
            </a:r>
            <a:endParaRPr lang="ru-RU" sz="1300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1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2454"/>
            <a:ext cx="12192000" cy="6858000"/>
          </a:xfrm>
          <a:prstGeom prst="rect">
            <a:avLst/>
          </a:prstGeom>
        </p:spPr>
      </p:pic>
      <p:pic>
        <p:nvPicPr>
          <p:cNvPr id="17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" y="5946054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1901" y="154721"/>
            <a:ext cx="7934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sz="2400" b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32264" y="1378664"/>
            <a:ext cx="4956702" cy="909506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можуть </a:t>
            </a:r>
            <a:r>
              <a:rPr lang="uk-UA" sz="16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залучені до проведення процедур та заходів забезпечення і підвищення якості освіти, учнівських олімпіад та інших змагань</a:t>
            </a:r>
            <a:endParaRPr lang="ru-RU" sz="1600" dirty="0">
              <a:solidFill>
                <a:srgbClr val="0046D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8966" y="4708803"/>
            <a:ext cx="4752986" cy="709127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конкурсного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відбору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на посаду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sz="1600" b="1" i="1" dirty="0">
              <a:solidFill>
                <a:srgbClr val="FA8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21053" y="4649667"/>
            <a:ext cx="4752986" cy="827401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притягнення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педагогічного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дисциплінарної</a:t>
            </a:r>
            <a:r>
              <a:rPr lang="ru-RU" sz="1600" b="1" i="1" dirty="0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solidFill>
                  <a:srgbClr val="FA8C00"/>
                </a:solidFill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endParaRPr lang="ru-RU" sz="1600" b="1" i="1" dirty="0">
              <a:solidFill>
                <a:srgbClr val="FA8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62846" y="2718210"/>
            <a:ext cx="5029200" cy="627024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marL="285750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</a:t>
            </a:r>
            <a:r>
              <a:rPr lang="uk-UA" sz="16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позбавлені педагогічного звання</a:t>
            </a:r>
            <a:endParaRPr lang="ru-RU" sz="1600" dirty="0">
              <a:solidFill>
                <a:srgbClr val="0046D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77144" y="1039773"/>
            <a:ext cx="4752986" cy="1277522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можуть </a:t>
            </a:r>
            <a:r>
              <a:rPr lang="uk-UA" sz="16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 будь-які види заохочення (премії, інші заохочувальні виплати, нагороди тощо) протягом одного року</a:t>
            </a:r>
            <a:endParaRPr lang="ru-RU" sz="1600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1936" y="2718210"/>
            <a:ext cx="4471282" cy="999815"/>
          </a:xfrm>
          <a:prstGeom prst="rect">
            <a:avLst/>
          </a:prstGeom>
          <a:solidFill>
            <a:schemeClr val="bg1"/>
          </a:solidFill>
          <a:ln w="6350">
            <a:solidFill>
              <a:srgbClr val="1C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just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можуть </a:t>
            </a:r>
            <a:r>
              <a:rPr lang="uk-UA" sz="1600" b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допущені до позачергової атестації, що має на меті підвищення кваліфікаційної категорії або присвоєння педагогічного звання</a:t>
            </a:r>
            <a:endParaRPr lang="ru-RU" sz="1600" dirty="0">
              <a:solidFill>
                <a:srgbClr val="0046D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2031" y="3765360"/>
            <a:ext cx="5738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Факт </a:t>
            </a:r>
            <a:r>
              <a:rPr lang="ru-RU" sz="20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академічної</a:t>
            </a:r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доброчесності</a:t>
            </a:r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час: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8229" y="62608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038129" y="5753009"/>
            <a:ext cx="41157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1400" b="1" i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Закону</a:t>
            </a:r>
            <a:r>
              <a:rPr lang="uk-UA" sz="1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i="1" dirty="0" smtClean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sz="1400" b="1" i="1" dirty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4"/>
          <p:cNvGrpSpPr/>
          <p:nvPr/>
        </p:nvGrpSpPr>
        <p:grpSpPr>
          <a:xfrm>
            <a:off x="399441" y="570219"/>
            <a:ext cx="1232823" cy="1232823"/>
            <a:chOff x="0" y="0"/>
            <a:chExt cx="6350000" cy="6350000"/>
          </a:xfrm>
          <a:solidFill>
            <a:srgbClr val="202EE2"/>
          </a:solidFill>
        </p:grpSpPr>
        <p:sp>
          <p:nvSpPr>
            <p:cNvPr id="23" name="Freeform 2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4" name="Group 28"/>
          <p:cNvGrpSpPr/>
          <p:nvPr/>
        </p:nvGrpSpPr>
        <p:grpSpPr>
          <a:xfrm>
            <a:off x="133186" y="33950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25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8546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25840</TotalTime>
  <Words>408</Words>
  <Application>Microsoft Office PowerPoint</Application>
  <PresentationFormat>Произвольный</PresentationFormat>
  <Paragraphs>45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1910</cp:revision>
  <cp:lastPrinted>2023-06-22T14:57:19Z</cp:lastPrinted>
  <dcterms:created xsi:type="dcterms:W3CDTF">2018-12-21T09:29:25Z</dcterms:created>
  <dcterms:modified xsi:type="dcterms:W3CDTF">2023-08-15T14:20:16Z</dcterms:modified>
</cp:coreProperties>
</file>