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6"/>
  </p:notesMasterIdLst>
  <p:sldIdLst>
    <p:sldId id="735" r:id="rId2"/>
    <p:sldId id="736" r:id="rId3"/>
    <p:sldId id="738" r:id="rId4"/>
    <p:sldId id="737" r:id="rId5"/>
  </p:sldIdLst>
  <p:sldSz cx="12192000" cy="6858000"/>
  <p:notesSz cx="6735763" cy="9866313"/>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8C00"/>
    <a:srgbClr val="0000FF"/>
    <a:srgbClr val="0046D2"/>
    <a:srgbClr val="FF6600"/>
    <a:srgbClr val="E6E6E6"/>
    <a:srgbClr val="87F820"/>
    <a:srgbClr val="D9D9D9"/>
    <a:srgbClr val="A5A5C3"/>
    <a:srgbClr val="F2F2F2"/>
    <a:srgbClr val="7F7F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0860" autoAdjust="0"/>
  </p:normalViewPr>
  <p:slideViewPr>
    <p:cSldViewPr snapToGrid="0">
      <p:cViewPr>
        <p:scale>
          <a:sx n="80" d="100"/>
          <a:sy n="80" d="100"/>
        </p:scale>
        <p:origin x="-1656" y="-6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18831" cy="493316"/>
          </a:xfrm>
          <a:prstGeom prst="rect">
            <a:avLst/>
          </a:prstGeom>
        </p:spPr>
        <p:txBody>
          <a:bodyPr vert="horz" lIns="91431" tIns="45715" rIns="91431" bIns="45715" rtlCol="0"/>
          <a:lstStyle>
            <a:lvl1pPr algn="l">
              <a:defRPr sz="1200"/>
            </a:lvl1pPr>
          </a:lstStyle>
          <a:p>
            <a:endParaRPr lang="ru-RU" dirty="0"/>
          </a:p>
        </p:txBody>
      </p:sp>
      <p:sp>
        <p:nvSpPr>
          <p:cNvPr id="3" name="Дата 2"/>
          <p:cNvSpPr>
            <a:spLocks noGrp="1"/>
          </p:cNvSpPr>
          <p:nvPr>
            <p:ph type="dt" idx="1"/>
          </p:nvPr>
        </p:nvSpPr>
        <p:spPr>
          <a:xfrm>
            <a:off x="3815374" y="0"/>
            <a:ext cx="2918831" cy="493316"/>
          </a:xfrm>
          <a:prstGeom prst="rect">
            <a:avLst/>
          </a:prstGeom>
        </p:spPr>
        <p:txBody>
          <a:bodyPr vert="horz" lIns="91431" tIns="45715" rIns="91431" bIns="45715" rtlCol="0"/>
          <a:lstStyle>
            <a:lvl1pPr algn="r">
              <a:defRPr sz="1200"/>
            </a:lvl1pPr>
          </a:lstStyle>
          <a:p>
            <a:fld id="{559743BA-0D74-424C-99BC-080B46C91554}" type="datetimeFigureOut">
              <a:rPr lang="ru-RU" smtClean="0"/>
              <a:pPr/>
              <a:t>06.09.2023</a:t>
            </a:fld>
            <a:endParaRPr lang="ru-RU" dirty="0"/>
          </a:p>
        </p:txBody>
      </p:sp>
      <p:sp>
        <p:nvSpPr>
          <p:cNvPr id="4" name="Образ слайда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31" tIns="45715" rIns="91431" bIns="45715" rtlCol="0" anchor="ctr"/>
          <a:lstStyle/>
          <a:p>
            <a:endParaRPr lang="ru-RU" dirty="0"/>
          </a:p>
        </p:txBody>
      </p:sp>
      <p:sp>
        <p:nvSpPr>
          <p:cNvPr id="5" name="Заметки 4"/>
          <p:cNvSpPr>
            <a:spLocks noGrp="1"/>
          </p:cNvSpPr>
          <p:nvPr>
            <p:ph type="body" sz="quarter" idx="3"/>
          </p:nvPr>
        </p:nvSpPr>
        <p:spPr>
          <a:xfrm>
            <a:off x="673577" y="4686500"/>
            <a:ext cx="5388610" cy="4439841"/>
          </a:xfrm>
          <a:prstGeom prst="rect">
            <a:avLst/>
          </a:prstGeom>
        </p:spPr>
        <p:txBody>
          <a:bodyPr vert="horz" lIns="91431" tIns="45715" rIns="91431" bIns="4571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371285"/>
            <a:ext cx="2918831" cy="493316"/>
          </a:xfrm>
          <a:prstGeom prst="rect">
            <a:avLst/>
          </a:prstGeom>
        </p:spPr>
        <p:txBody>
          <a:bodyPr vert="horz" lIns="91431" tIns="45715" rIns="91431" bIns="45715" rtlCol="0" anchor="b"/>
          <a:lstStyle>
            <a:lvl1pPr algn="l">
              <a:defRPr sz="1200"/>
            </a:lvl1pPr>
          </a:lstStyle>
          <a:p>
            <a:endParaRPr lang="ru-RU" dirty="0"/>
          </a:p>
        </p:txBody>
      </p:sp>
      <p:sp>
        <p:nvSpPr>
          <p:cNvPr id="7" name="Номер слайда 6"/>
          <p:cNvSpPr>
            <a:spLocks noGrp="1"/>
          </p:cNvSpPr>
          <p:nvPr>
            <p:ph type="sldNum" sz="quarter" idx="5"/>
          </p:nvPr>
        </p:nvSpPr>
        <p:spPr>
          <a:xfrm>
            <a:off x="3815374" y="9371285"/>
            <a:ext cx="2918831" cy="493316"/>
          </a:xfrm>
          <a:prstGeom prst="rect">
            <a:avLst/>
          </a:prstGeom>
        </p:spPr>
        <p:txBody>
          <a:bodyPr vert="horz" lIns="91431" tIns="45715" rIns="91431" bIns="45715" rtlCol="0" anchor="b"/>
          <a:lstStyle>
            <a:lvl1pPr algn="r">
              <a:defRPr sz="1200"/>
            </a:lvl1pPr>
          </a:lstStyle>
          <a:p>
            <a:fld id="{FC1DCAA5-00E6-4B20-B8A5-2174C82E0E27}" type="slidenum">
              <a:rPr lang="ru-RU" smtClean="0"/>
              <a:pPr/>
              <a:t>‹#›</a:t>
            </a:fld>
            <a:endParaRPr lang="ru-RU" dirty="0"/>
          </a:p>
        </p:txBody>
      </p:sp>
    </p:spTree>
    <p:extLst>
      <p:ext uri="{BB962C8B-B14F-4D97-AF65-F5344CB8AC3E}">
        <p14:creationId xmlns:p14="http://schemas.microsoft.com/office/powerpoint/2010/main" val="4054959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C1DCAA5-00E6-4B20-B8A5-2174C82E0E27}" type="slidenum">
              <a:rPr lang="ru-RU" smtClean="0"/>
              <a:pPr/>
              <a:t>3</a:t>
            </a:fld>
            <a:endParaRPr lang="ru-RU" dirty="0"/>
          </a:p>
        </p:txBody>
      </p:sp>
    </p:spTree>
    <p:extLst>
      <p:ext uri="{BB962C8B-B14F-4D97-AF65-F5344CB8AC3E}">
        <p14:creationId xmlns:p14="http://schemas.microsoft.com/office/powerpoint/2010/main" val="15767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690A83CD-5250-4343-9A1A-9DB4991B74E5}" type="datetime1">
              <a:rPr lang="uk-UA" smtClean="0"/>
              <a:pPr/>
              <a:t>06.09.2023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1869360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D85626C-95AB-4991-9453-56E0B8B4B6FE}" type="datetime1">
              <a:rPr lang="uk-UA" smtClean="0"/>
              <a:pPr/>
              <a:t>06.09.2023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3018687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EA4A5946-9067-463F-9468-BF33B084A8C0}" type="datetime1">
              <a:rPr lang="uk-UA" smtClean="0"/>
              <a:pPr/>
              <a:t>06.09.2023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3398999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163DB50-ADA6-4F07-9FCD-8F42E8DFB389}" type="datetime1">
              <a:rPr lang="uk-UA" smtClean="0"/>
              <a:pPr/>
              <a:t>06.09.2023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2658589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B11FD7E-4356-40C6-B46E-63840C147652}" type="datetime1">
              <a:rPr lang="uk-UA" smtClean="0"/>
              <a:pPr/>
              <a:t>06.09.2023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1683031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278BE4FE-8621-4C36-BF6A-BE6537B6E43B}" type="datetime1">
              <a:rPr lang="uk-UA" smtClean="0"/>
              <a:pPr/>
              <a:t>06.09.2023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823132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98D2DA8F-BA52-4188-A509-37FF7BD190A4}" type="datetime1">
              <a:rPr lang="uk-UA" smtClean="0"/>
              <a:pPr/>
              <a:t>06.09.2023</a:t>
            </a:fld>
            <a:endParaRPr lang="uk-UA" dirty="0"/>
          </a:p>
        </p:txBody>
      </p:sp>
      <p:sp>
        <p:nvSpPr>
          <p:cNvPr id="8" name="Нижний колонтитул 7"/>
          <p:cNvSpPr>
            <a:spLocks noGrp="1"/>
          </p:cNvSpPr>
          <p:nvPr>
            <p:ph type="ftr" sz="quarter" idx="11"/>
          </p:nvPr>
        </p:nvSpPr>
        <p:spPr/>
        <p:txBody>
          <a:bodyPr/>
          <a:lstStyle/>
          <a:p>
            <a:endParaRPr lang="uk-UA" dirty="0"/>
          </a:p>
        </p:txBody>
      </p:sp>
      <p:sp>
        <p:nvSpPr>
          <p:cNvPr id="9" name="Номер слайда 8"/>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3568492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1B86BFC3-3AF5-44F2-A479-1B2EE0B02D4C}" type="datetime1">
              <a:rPr lang="uk-UA" smtClean="0"/>
              <a:pPr/>
              <a:t>06.09.2023</a:t>
            </a:fld>
            <a:endParaRPr lang="uk-UA" dirty="0"/>
          </a:p>
        </p:txBody>
      </p:sp>
      <p:sp>
        <p:nvSpPr>
          <p:cNvPr id="4" name="Нижний колонтитул 3"/>
          <p:cNvSpPr>
            <a:spLocks noGrp="1"/>
          </p:cNvSpPr>
          <p:nvPr>
            <p:ph type="ftr" sz="quarter" idx="11"/>
          </p:nvPr>
        </p:nvSpPr>
        <p:spPr/>
        <p:txBody>
          <a:bodyPr/>
          <a:lstStyle/>
          <a:p>
            <a:endParaRPr lang="uk-UA" dirty="0"/>
          </a:p>
        </p:txBody>
      </p:sp>
      <p:sp>
        <p:nvSpPr>
          <p:cNvPr id="5" name="Номер слайда 4"/>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3100766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EBCED42-8586-4839-9FDE-D79022184D1C}" type="datetime1">
              <a:rPr lang="uk-UA" smtClean="0"/>
              <a:pPr/>
              <a:t>06.09.2023</a:t>
            </a:fld>
            <a:endParaRPr lang="uk-UA" dirty="0"/>
          </a:p>
        </p:txBody>
      </p:sp>
      <p:sp>
        <p:nvSpPr>
          <p:cNvPr id="3" name="Нижний колонтитул 2"/>
          <p:cNvSpPr>
            <a:spLocks noGrp="1"/>
          </p:cNvSpPr>
          <p:nvPr>
            <p:ph type="ftr" sz="quarter" idx="11"/>
          </p:nvPr>
        </p:nvSpPr>
        <p:spPr/>
        <p:txBody>
          <a:bodyPr/>
          <a:lstStyle/>
          <a:p>
            <a:endParaRPr lang="uk-UA" dirty="0"/>
          </a:p>
        </p:txBody>
      </p:sp>
      <p:sp>
        <p:nvSpPr>
          <p:cNvPr id="4" name="Номер слайда 3"/>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899504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8DE0D49-526F-4643-A3B4-1144158AE514}" type="datetime1">
              <a:rPr lang="uk-UA" smtClean="0"/>
              <a:pPr/>
              <a:t>06.09.2023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2304217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dirty="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6A63994-A8BA-44FB-8514-A9138F1D72F2}" type="datetime1">
              <a:rPr lang="uk-UA" smtClean="0"/>
              <a:pPr/>
              <a:t>06.09.2023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2609953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3C2D0-61E4-49AE-83F2-86AC7FA0CD9A}" type="datetime1">
              <a:rPr lang="uk-UA" smtClean="0"/>
              <a:pPr/>
              <a:t>06.09.2023</a:t>
            </a:fld>
            <a:endParaRPr lang="uk-UA" dirty="0"/>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dirty="0"/>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11E39-81B9-475E-AD95-18BBD52759AB}" type="slidenum">
              <a:rPr lang="uk-UA" smtClean="0"/>
              <a:pPr/>
              <a:t>‹#›</a:t>
            </a:fld>
            <a:endParaRPr lang="uk-UA" dirty="0"/>
          </a:p>
        </p:txBody>
      </p:sp>
    </p:spTree>
    <p:extLst>
      <p:ext uri="{BB962C8B-B14F-4D97-AF65-F5344CB8AC3E}">
        <p14:creationId xmlns:p14="http://schemas.microsoft.com/office/powerpoint/2010/main" val="167105535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11" Type="http://schemas.microsoft.com/office/2007/relationships/hdphoto" Target="../media/hdphoto1.wdp"/><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10.png"/><Relationship Id="rId11" Type="http://schemas.microsoft.com/office/2007/relationships/hdphoto" Target="../media/hdphoto2.wdp"/><Relationship Id="rId5" Type="http://schemas.openxmlformats.org/officeDocument/2006/relationships/image" Target="../media/image5.png"/><Relationship Id="rId10" Type="http://schemas.openxmlformats.org/officeDocument/2006/relationships/image" Target="../media/image14.png"/><Relationship Id="rId4" Type="http://schemas.openxmlformats.org/officeDocument/2006/relationships/image" Target="../media/image4.png"/><Relationship Id="rId9"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18.png"/><Relationship Id="rId3" Type="http://schemas.openxmlformats.org/officeDocument/2006/relationships/image" Target="../media/image1.jpeg"/><Relationship Id="rId7" Type="http://schemas.openxmlformats.org/officeDocument/2006/relationships/image" Target="../media/image13.png"/><Relationship Id="rId12"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6.png"/><Relationship Id="rId5" Type="http://schemas.openxmlformats.org/officeDocument/2006/relationships/image" Target="../media/image4.png"/><Relationship Id="rId10" Type="http://schemas.openxmlformats.org/officeDocument/2006/relationships/image" Target="../media/image10.png"/><Relationship Id="rId4" Type="http://schemas.openxmlformats.org/officeDocument/2006/relationships/image" Target="../media/image3.png"/><Relationship Id="rId9" Type="http://schemas.microsoft.com/office/2007/relationships/hdphoto" Target="../media/hdphoto3.wdp"/></Relationships>
</file>

<file path=ppt/slides/_rels/slide4.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3.png"/><Relationship Id="rId7" Type="http://schemas.openxmlformats.org/officeDocument/2006/relationships/image" Target="../media/image20.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8.png"/><Relationship Id="rId10" Type="http://schemas.openxmlformats.org/officeDocument/2006/relationships/image" Target="../media/image23.png"/><Relationship Id="rId4" Type="http://schemas.openxmlformats.org/officeDocument/2006/relationships/image" Target="../media/image4.png"/><Relationship Id="rId9"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2984" t="10187" r="4503" b="11706"/>
          <a:stretch>
            <a:fillRect/>
          </a:stretch>
        </p:blipFill>
        <p:spPr>
          <a:xfrm>
            <a:off x="0" y="0"/>
            <a:ext cx="12192000" cy="6858000"/>
          </a:xfrm>
          <a:prstGeom prst="rect">
            <a:avLst/>
          </a:prstGeom>
        </p:spPr>
      </p:pic>
      <p:grpSp>
        <p:nvGrpSpPr>
          <p:cNvPr id="24" name="Group 24"/>
          <p:cNvGrpSpPr/>
          <p:nvPr/>
        </p:nvGrpSpPr>
        <p:grpSpPr>
          <a:xfrm>
            <a:off x="10767168" y="1822491"/>
            <a:ext cx="1232823" cy="1232823"/>
            <a:chOff x="0" y="0"/>
            <a:chExt cx="6350000" cy="6350000"/>
          </a:xfrm>
          <a:solidFill>
            <a:srgbClr val="202EE2"/>
          </a:solidFill>
        </p:grpSpPr>
        <p:sp>
          <p:nvSpPr>
            <p:cNvPr id="25" name="Freeform 25"/>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6" name="Group 26"/>
          <p:cNvGrpSpPr/>
          <p:nvPr/>
        </p:nvGrpSpPr>
        <p:grpSpPr>
          <a:xfrm>
            <a:off x="0" y="3810785"/>
            <a:ext cx="1811779" cy="1737979"/>
            <a:chOff x="0" y="0"/>
            <a:chExt cx="6350000" cy="6350000"/>
          </a:xfrm>
          <a:solidFill>
            <a:srgbClr val="FA8C00"/>
          </a:solidFill>
        </p:grpSpPr>
        <p:sp>
          <p:nvSpPr>
            <p:cNvPr id="27" name="Freeform 27"/>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28" name="Group 28"/>
          <p:cNvGrpSpPr/>
          <p:nvPr/>
        </p:nvGrpSpPr>
        <p:grpSpPr>
          <a:xfrm>
            <a:off x="4887266" y="4452445"/>
            <a:ext cx="729335" cy="707268"/>
            <a:chOff x="0" y="0"/>
            <a:chExt cx="6350000" cy="6350000"/>
          </a:xfrm>
          <a:solidFill>
            <a:srgbClr val="FA8C00"/>
          </a:solidFill>
        </p:grpSpPr>
        <p:sp>
          <p:nvSpPr>
            <p:cNvPr id="29" name="Freeform 29"/>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41" name="Group 28"/>
          <p:cNvGrpSpPr/>
          <p:nvPr/>
        </p:nvGrpSpPr>
        <p:grpSpPr>
          <a:xfrm>
            <a:off x="11500641" y="4742926"/>
            <a:ext cx="588530" cy="563154"/>
            <a:chOff x="0" y="0"/>
            <a:chExt cx="6350000" cy="6350000"/>
          </a:xfrm>
          <a:solidFill>
            <a:srgbClr val="FA8C00"/>
          </a:solidFill>
        </p:grpSpPr>
        <p:sp>
          <p:nvSpPr>
            <p:cNvPr id="42" name="Freeform 29"/>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pic>
        <p:nvPicPr>
          <p:cNvPr id="1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001" y="89430"/>
            <a:ext cx="2994461" cy="738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Блок-схема: узел 17"/>
          <p:cNvSpPr/>
          <p:nvPr/>
        </p:nvSpPr>
        <p:spPr>
          <a:xfrm>
            <a:off x="1232845" y="1227543"/>
            <a:ext cx="1732106" cy="1657081"/>
          </a:xfrm>
          <a:prstGeom prst="flowChartConnector">
            <a:avLst/>
          </a:prstGeom>
          <a:solidFill>
            <a:srgbClr val="0046D2"/>
          </a:solidFill>
          <a:ln w="25400" cap="flat" cmpd="sng" algn="ctr">
            <a:solidFill>
              <a:srgbClr val="4F81BD">
                <a:shade val="50000"/>
              </a:srgbClr>
            </a:solidFill>
            <a:prstDash val="solid"/>
          </a:ln>
          <a:effectLst>
            <a:outerShdw blurRad="76200" dir="13500000" sy="23000" kx="1200000" algn="br"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smtClean="0">
              <a:ln>
                <a:noFill/>
              </a:ln>
              <a:solidFill>
                <a:prstClr val="white"/>
              </a:solidFill>
              <a:effectLst/>
              <a:uLnTx/>
              <a:uFillTx/>
              <a:latin typeface="Calibri"/>
              <a:ea typeface="+mn-ea"/>
              <a:cs typeface="+mn-cs"/>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61171" y="2549661"/>
            <a:ext cx="669925"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29764" y="760656"/>
            <a:ext cx="729335" cy="729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64942" y="5024503"/>
            <a:ext cx="1659051" cy="1659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2636914" y="150326"/>
            <a:ext cx="8967531" cy="1077218"/>
          </a:xfrm>
          <a:prstGeom prst="rect">
            <a:avLst/>
          </a:prstGeom>
        </p:spPr>
        <p:txBody>
          <a:bodyPr wrap="square">
            <a:spAutoFit/>
          </a:bodyPr>
          <a:lstStyle/>
          <a:p>
            <a:pPr algn="ctr"/>
            <a:r>
              <a:rPr lang="uk-UA" sz="3200" b="1" u="sng" dirty="0">
                <a:solidFill>
                  <a:srgbClr val="0000FF"/>
                </a:solidFill>
                <a:latin typeface="Times New Roman" panose="02020603050405020304" pitchFamily="18" charset="0"/>
                <a:cs typeface="Times New Roman" panose="02020603050405020304" pitchFamily="18" charset="0"/>
              </a:rPr>
              <a:t>Види </a:t>
            </a:r>
            <a:r>
              <a:rPr lang="uk-UA" sz="3200" b="1" u="sng" dirty="0" smtClean="0">
                <a:solidFill>
                  <a:srgbClr val="0000FF"/>
                </a:solidFill>
                <a:latin typeface="Times New Roman" panose="02020603050405020304" pitchFamily="18" charset="0"/>
                <a:cs typeface="Times New Roman" panose="02020603050405020304" pitchFamily="18" charset="0"/>
              </a:rPr>
              <a:t>небезпек при </a:t>
            </a:r>
            <a:r>
              <a:rPr lang="uk-UA" sz="3200" b="1" u="sng" dirty="0">
                <a:solidFill>
                  <a:srgbClr val="0000FF"/>
                </a:solidFill>
                <a:latin typeface="Times New Roman" panose="02020603050405020304" pitchFamily="18" charset="0"/>
                <a:cs typeface="Times New Roman" panose="02020603050405020304" pitchFamily="18" charset="0"/>
              </a:rPr>
              <a:t>користуванні</a:t>
            </a:r>
          </a:p>
          <a:p>
            <a:pPr algn="ctr"/>
            <a:r>
              <a:rPr lang="uk-UA" sz="3200" b="1" u="sng" dirty="0" smtClean="0">
                <a:solidFill>
                  <a:srgbClr val="0000FF"/>
                </a:solidFill>
                <a:latin typeface="Times New Roman" panose="02020603050405020304" pitchFamily="18" charset="0"/>
                <a:cs typeface="Times New Roman" panose="02020603050405020304" pitchFamily="18" charset="0"/>
              </a:rPr>
              <a:t>мережею </a:t>
            </a:r>
            <a:r>
              <a:rPr lang="uk-UA" sz="3200" b="1" u="sng" dirty="0" smtClean="0">
                <a:solidFill>
                  <a:srgbClr val="0000FF"/>
                </a:solidFill>
                <a:latin typeface="Times New Roman" panose="02020603050405020304" pitchFamily="18" charset="0"/>
                <a:cs typeface="Times New Roman" panose="02020603050405020304" pitchFamily="18" charset="0"/>
              </a:rPr>
              <a:t>Інтернет</a:t>
            </a:r>
            <a:r>
              <a:rPr lang="uk-UA" sz="3200" b="1" u="sng" dirty="0">
                <a:solidFill>
                  <a:srgbClr val="0000FF"/>
                </a:solidFill>
                <a:latin typeface="Times New Roman" panose="02020603050405020304" pitchFamily="18" charset="0"/>
                <a:cs typeface="Times New Roman" panose="02020603050405020304" pitchFamily="18" charset="0"/>
              </a:rPr>
              <a:t>:</a:t>
            </a:r>
            <a:endParaRPr lang="uk-UA" sz="3200" b="1" u="sng" dirty="0">
              <a:solidFill>
                <a:srgbClr val="0000FF"/>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3422222" y="1731017"/>
            <a:ext cx="6096000" cy="707886"/>
          </a:xfrm>
          <a:prstGeom prst="rect">
            <a:avLst/>
          </a:prstGeom>
        </p:spPr>
        <p:txBody>
          <a:bodyPr>
            <a:spAutoFit/>
          </a:bodyPr>
          <a:lstStyle/>
          <a:p>
            <a:r>
              <a:rPr lang="uk-UA" sz="2000" b="1" u="sng" dirty="0" smtClean="0">
                <a:solidFill>
                  <a:srgbClr val="0000FF"/>
                </a:solidFill>
                <a:latin typeface="Times New Roman" panose="02020603050405020304" pitchFamily="18" charset="0"/>
                <a:cs typeface="Times New Roman" panose="02020603050405020304" pitchFamily="18" charset="0"/>
              </a:rPr>
              <a:t> доступ до інформації, яка не призначена для дітей відповідного </a:t>
            </a:r>
            <a:r>
              <a:rPr lang="uk-UA" sz="2000" b="1" u="sng" dirty="0" smtClean="0">
                <a:solidFill>
                  <a:srgbClr val="0000FF"/>
                </a:solidFill>
                <a:latin typeface="Times New Roman" panose="02020603050405020304" pitchFamily="18" charset="0"/>
                <a:cs typeface="Times New Roman" panose="02020603050405020304" pitchFamily="18" charset="0"/>
              </a:rPr>
              <a:t>віку</a:t>
            </a:r>
            <a:endParaRPr lang="uk-UA" sz="2000" b="1" u="sng" dirty="0">
              <a:solidFill>
                <a:srgbClr val="0000FF"/>
              </a:solidFill>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1623495" y="1721728"/>
            <a:ext cx="1013419" cy="461665"/>
          </a:xfrm>
          <a:prstGeom prst="rect">
            <a:avLst/>
          </a:prstGeom>
        </p:spPr>
        <p:txBody>
          <a:bodyPr wrap="none">
            <a:spAutoFit/>
          </a:bodyPr>
          <a:lstStyle/>
          <a:p>
            <a:r>
              <a:rPr lang="uk-UA" sz="2400" b="1" i="1" u="sng" dirty="0" smtClean="0">
                <a:solidFill>
                  <a:schemeClr val="bg1"/>
                </a:solidFill>
                <a:latin typeface="Times New Roman" panose="02020603050405020304" pitchFamily="18" charset="0"/>
                <a:cs typeface="Times New Roman" panose="02020603050405020304" pitchFamily="18" charset="0"/>
              </a:rPr>
              <a:t>Зміст</a:t>
            </a:r>
            <a:endParaRPr lang="uk-UA" sz="2400" b="1" i="1" u="sng" dirty="0">
              <a:solidFill>
                <a:schemeClr val="bg1"/>
              </a:solidFill>
              <a:latin typeface="Times New Roman" panose="02020603050405020304" pitchFamily="18" charset="0"/>
              <a:cs typeface="Times New Roman" panose="02020603050405020304" pitchFamily="18" charset="0"/>
            </a:endParaRPr>
          </a:p>
        </p:txBody>
      </p:sp>
      <p:sp>
        <p:nvSpPr>
          <p:cNvPr id="7" name="Стрелка вправо 6"/>
          <p:cNvSpPr/>
          <p:nvPr/>
        </p:nvSpPr>
        <p:spPr>
          <a:xfrm>
            <a:off x="2964951" y="1883960"/>
            <a:ext cx="365760" cy="344245"/>
          </a:xfrm>
          <a:prstGeom prst="rightArrow">
            <a:avLst/>
          </a:prstGeom>
          <a:solidFill>
            <a:srgbClr val="FA8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52316" y="3030276"/>
            <a:ext cx="1755775" cy="1682750"/>
          </a:xfrm>
          <a:prstGeom prst="rect">
            <a:avLst/>
          </a:prstGeom>
          <a:noFill/>
          <a:ln>
            <a:noFill/>
          </a:ln>
          <a:effectLst>
            <a:outerShdw blurRad="76200" dir="13500000" sy="23000" kx="1200000" algn="br" rotWithShape="0">
              <a:prstClr val="black">
                <a:alpha val="2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21010" y="4853052"/>
            <a:ext cx="1755775" cy="1682750"/>
          </a:xfrm>
          <a:prstGeom prst="rect">
            <a:avLst/>
          </a:prstGeom>
          <a:noFill/>
          <a:ln>
            <a:noFill/>
          </a:ln>
          <a:effectLst>
            <a:outerShdw blurRad="76200" dir="13500000" sy="23000" kx="1200000" algn="br" rotWithShape="0">
              <a:prstClr val="black">
                <a:alpha val="2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76785" y="3679563"/>
            <a:ext cx="384175"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55743" y="5562096"/>
            <a:ext cx="384175"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Прямоугольник 8"/>
          <p:cNvSpPr/>
          <p:nvPr/>
        </p:nvSpPr>
        <p:spPr>
          <a:xfrm>
            <a:off x="1405254" y="3602073"/>
            <a:ext cx="1550489" cy="461665"/>
          </a:xfrm>
          <a:prstGeom prst="rect">
            <a:avLst/>
          </a:prstGeom>
        </p:spPr>
        <p:txBody>
          <a:bodyPr wrap="none">
            <a:spAutoFit/>
          </a:bodyPr>
          <a:lstStyle/>
          <a:p>
            <a:r>
              <a:rPr lang="uk-UA" sz="2400" b="1" i="1" u="sng" dirty="0" smtClean="0">
                <a:solidFill>
                  <a:schemeClr val="bg1"/>
                </a:solidFill>
                <a:latin typeface="Times New Roman" panose="02020603050405020304" pitchFamily="18" charset="0"/>
                <a:cs typeface="Times New Roman" panose="02020603050405020304" pitchFamily="18" charset="0"/>
              </a:rPr>
              <a:t>Поведінка</a:t>
            </a:r>
            <a:endParaRPr lang="uk-UA" sz="2400" b="1" i="1" u="sng" dirty="0">
              <a:solidFill>
                <a:schemeClr val="bg1"/>
              </a:solidFill>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1215662" y="5278928"/>
            <a:ext cx="1761123" cy="830997"/>
          </a:xfrm>
          <a:prstGeom prst="rect">
            <a:avLst/>
          </a:prstGeom>
        </p:spPr>
        <p:txBody>
          <a:bodyPr wrap="none">
            <a:spAutoFit/>
          </a:bodyPr>
          <a:lstStyle/>
          <a:p>
            <a:pPr algn="ctr"/>
            <a:r>
              <a:rPr lang="uk-UA" sz="2400" b="1" i="1" u="sng" dirty="0">
                <a:solidFill>
                  <a:schemeClr val="bg1"/>
                </a:solidFill>
                <a:latin typeface="Times New Roman" panose="02020603050405020304" pitchFamily="18" charset="0"/>
                <a:cs typeface="Times New Roman" panose="02020603050405020304" pitchFamily="18" charset="0"/>
              </a:rPr>
              <a:t>Н</a:t>
            </a:r>
            <a:r>
              <a:rPr lang="uk-UA" sz="2400" b="1" i="1" u="sng" dirty="0" smtClean="0">
                <a:solidFill>
                  <a:schemeClr val="bg1"/>
                </a:solidFill>
                <a:latin typeface="Times New Roman" panose="02020603050405020304" pitchFamily="18" charset="0"/>
                <a:cs typeface="Times New Roman" panose="02020603050405020304" pitchFamily="18" charset="0"/>
              </a:rPr>
              <a:t>ебезпечні </a:t>
            </a:r>
          </a:p>
          <a:p>
            <a:pPr algn="ctr"/>
            <a:r>
              <a:rPr lang="uk-UA" sz="2400" b="1" i="1" u="sng" dirty="0" smtClean="0">
                <a:solidFill>
                  <a:schemeClr val="bg1"/>
                </a:solidFill>
                <a:latin typeface="Times New Roman" panose="02020603050405020304" pitchFamily="18" charset="0"/>
                <a:cs typeface="Times New Roman" panose="02020603050405020304" pitchFamily="18" charset="0"/>
              </a:rPr>
              <a:t>контакти</a:t>
            </a:r>
            <a:endParaRPr lang="uk-UA" sz="2400" b="1" i="1" u="sng" dirty="0">
              <a:solidFill>
                <a:schemeClr val="bg1"/>
              </a:solidFill>
              <a:latin typeface="Times New Roman" panose="02020603050405020304" pitchFamily="18" charset="0"/>
              <a:cs typeface="Times New Roman" panose="02020603050405020304" pitchFamily="18" charset="0"/>
            </a:endParaRPr>
          </a:p>
        </p:txBody>
      </p:sp>
      <p:sp>
        <p:nvSpPr>
          <p:cNvPr id="11" name="Прямоугольник 10"/>
          <p:cNvSpPr/>
          <p:nvPr/>
        </p:nvSpPr>
        <p:spPr>
          <a:xfrm>
            <a:off x="3422222" y="3517707"/>
            <a:ext cx="6096000" cy="707886"/>
          </a:xfrm>
          <a:prstGeom prst="rect">
            <a:avLst/>
          </a:prstGeom>
        </p:spPr>
        <p:txBody>
          <a:bodyPr>
            <a:spAutoFit/>
          </a:bodyPr>
          <a:lstStyle/>
          <a:p>
            <a:r>
              <a:rPr lang="uk-UA" sz="2000" b="1" u="sng" dirty="0" smtClean="0">
                <a:solidFill>
                  <a:srgbClr val="0000FF"/>
                </a:solidFill>
                <a:latin typeface="Times New Roman" panose="02020603050405020304" pitchFamily="18" charset="0"/>
                <a:cs typeface="Times New Roman" panose="02020603050405020304" pitchFamily="18" charset="0"/>
              </a:rPr>
              <a:t>пропонування дій, які можуть загрожувати безпеці дітей, </a:t>
            </a:r>
            <a:r>
              <a:rPr lang="uk-UA" sz="2000" b="1" u="sng" dirty="0" smtClean="0">
                <a:solidFill>
                  <a:srgbClr val="0000FF"/>
                </a:solidFill>
                <a:latin typeface="Times New Roman" panose="02020603050405020304" pitchFamily="18" charset="0"/>
                <a:cs typeface="Times New Roman" panose="02020603050405020304" pitchFamily="18" charset="0"/>
              </a:rPr>
              <a:t>шахрайство</a:t>
            </a:r>
            <a:endParaRPr lang="uk-UA" sz="2000" b="1" u="sng" dirty="0">
              <a:solidFill>
                <a:srgbClr val="0000FF"/>
              </a:solidFill>
              <a:latin typeface="Times New Roman" panose="02020603050405020304" pitchFamily="18" charset="0"/>
              <a:cs typeface="Times New Roman" panose="02020603050405020304" pitchFamily="18" charset="0"/>
            </a:endParaRPr>
          </a:p>
        </p:txBody>
      </p:sp>
      <p:sp>
        <p:nvSpPr>
          <p:cNvPr id="13" name="Прямоугольник 12"/>
          <p:cNvSpPr/>
          <p:nvPr/>
        </p:nvSpPr>
        <p:spPr>
          <a:xfrm>
            <a:off x="3422222" y="5496794"/>
            <a:ext cx="6707542" cy="400110"/>
          </a:xfrm>
          <a:prstGeom prst="rect">
            <a:avLst/>
          </a:prstGeom>
        </p:spPr>
        <p:txBody>
          <a:bodyPr wrap="none">
            <a:spAutoFit/>
          </a:bodyPr>
          <a:lstStyle/>
          <a:p>
            <a:r>
              <a:rPr lang="uk-UA" sz="2000" b="1" u="sng" dirty="0" smtClean="0">
                <a:solidFill>
                  <a:srgbClr val="0000FF"/>
                </a:solidFill>
                <a:latin typeface="Times New Roman" panose="02020603050405020304" pitchFamily="18" charset="0"/>
                <a:cs typeface="Times New Roman" panose="02020603050405020304" pitchFamily="18" charset="0"/>
              </a:rPr>
              <a:t>спілкування через чати, </a:t>
            </a:r>
            <a:r>
              <a:rPr lang="uk-UA" sz="2000" b="1" u="sng" dirty="0" err="1" smtClean="0">
                <a:solidFill>
                  <a:srgbClr val="0000FF"/>
                </a:solidFill>
                <a:latin typeface="Times New Roman" panose="02020603050405020304" pitchFamily="18" charset="0"/>
                <a:cs typeface="Times New Roman" panose="02020603050405020304" pitchFamily="18" charset="0"/>
              </a:rPr>
              <a:t>файлообмінники</a:t>
            </a:r>
            <a:r>
              <a:rPr lang="uk-UA" sz="2000" b="1" u="sng" dirty="0" smtClean="0">
                <a:solidFill>
                  <a:srgbClr val="0000FF"/>
                </a:solidFill>
                <a:latin typeface="Times New Roman" panose="02020603050405020304" pitchFamily="18" charset="0"/>
                <a:cs typeface="Times New Roman" panose="02020603050405020304" pitchFamily="18" charset="0"/>
              </a:rPr>
              <a:t>, </a:t>
            </a:r>
            <a:r>
              <a:rPr lang="uk-UA" sz="2000" b="1" u="sng" dirty="0" err="1" smtClean="0">
                <a:solidFill>
                  <a:srgbClr val="0000FF"/>
                </a:solidFill>
                <a:latin typeface="Times New Roman" panose="02020603050405020304" pitchFamily="18" charset="0"/>
                <a:cs typeface="Times New Roman" panose="02020603050405020304" pitchFamily="18" charset="0"/>
              </a:rPr>
              <a:t>месенджери</a:t>
            </a:r>
            <a:endParaRPr lang="ru-RU" dirty="0"/>
          </a:p>
        </p:txBody>
      </p:sp>
      <p:pic>
        <p:nvPicPr>
          <p:cNvPr id="1032" name="Picture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4891" y="1801914"/>
            <a:ext cx="500998" cy="50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10" cstate="print">
            <a:extLst>
              <a:ext uri="{BEBA8EAE-BF5A-486C-A8C5-ECC9F3942E4B}">
                <a14:imgProps xmlns:a14="http://schemas.microsoft.com/office/drawing/2010/main">
                  <a14:imgLayer r:embed="rId11">
                    <a14:imgEffect>
                      <a14:backgroundRemoval t="2167" b="97167" l="10000" r="100000">
                        <a14:foregroundMark x1="77167" y1="28833" x2="81667" y2="8000"/>
                        <a14:foregroundMark x1="48167" y1="12667" x2="43500" y2="2167"/>
                      </a14:backgroundRemoval>
                    </a14:imgEffect>
                  </a14:imgLayer>
                </a14:imgProps>
              </a:ext>
              <a:ext uri="{28A0092B-C50C-407E-A947-70E740481C1C}">
                <a14:useLocalDpi xmlns:a14="http://schemas.microsoft.com/office/drawing/2010/main" val="0"/>
              </a:ext>
            </a:extLst>
          </a:blip>
          <a:srcRect/>
          <a:stretch>
            <a:fillRect/>
          </a:stretch>
        </p:blipFill>
        <p:spPr bwMode="auto">
          <a:xfrm rot="21070594">
            <a:off x="346389" y="1150153"/>
            <a:ext cx="846047" cy="846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4964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2984" t="10187" r="4503" b="11706"/>
          <a:stretch>
            <a:fillRect/>
          </a:stretch>
        </p:blipFill>
        <p:spPr>
          <a:xfrm>
            <a:off x="2751" y="-28524"/>
            <a:ext cx="12192000" cy="6858000"/>
          </a:xfrm>
          <a:prstGeom prst="rect">
            <a:avLst/>
          </a:prstGeom>
        </p:spPr>
      </p:pic>
      <p:grpSp>
        <p:nvGrpSpPr>
          <p:cNvPr id="28" name="Group 28"/>
          <p:cNvGrpSpPr/>
          <p:nvPr/>
        </p:nvGrpSpPr>
        <p:grpSpPr>
          <a:xfrm>
            <a:off x="6754455" y="5566950"/>
            <a:ext cx="729335" cy="707268"/>
            <a:chOff x="0" y="0"/>
            <a:chExt cx="6350000" cy="6350000"/>
          </a:xfrm>
          <a:solidFill>
            <a:srgbClr val="FA8C00"/>
          </a:solidFill>
        </p:grpSpPr>
        <p:sp>
          <p:nvSpPr>
            <p:cNvPr id="29" name="Freeform 29"/>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grpSp>
        <p:nvGrpSpPr>
          <p:cNvPr id="41" name="Group 28"/>
          <p:cNvGrpSpPr/>
          <p:nvPr/>
        </p:nvGrpSpPr>
        <p:grpSpPr>
          <a:xfrm>
            <a:off x="11756127" y="4806079"/>
            <a:ext cx="436848" cy="436848"/>
            <a:chOff x="0" y="0"/>
            <a:chExt cx="6350000" cy="6350000"/>
          </a:xfrm>
          <a:solidFill>
            <a:srgbClr val="FA8C00"/>
          </a:solidFill>
        </p:grpSpPr>
        <p:sp>
          <p:nvSpPr>
            <p:cNvPr id="42" name="Freeform 29"/>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sp>
        <p:nvSpPr>
          <p:cNvPr id="18" name="Блок-схема: узел 17"/>
          <p:cNvSpPr/>
          <p:nvPr/>
        </p:nvSpPr>
        <p:spPr>
          <a:xfrm>
            <a:off x="363667" y="5367576"/>
            <a:ext cx="1194239" cy="1106015"/>
          </a:xfrm>
          <a:prstGeom prst="flowChartConnector">
            <a:avLst/>
          </a:prstGeom>
          <a:solidFill>
            <a:srgbClr val="0046D2"/>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smtClean="0">
              <a:ln>
                <a:noFill/>
              </a:ln>
              <a:solidFill>
                <a:prstClr val="white"/>
              </a:solidFill>
              <a:effectLst/>
              <a:uLnTx/>
              <a:uFillTx/>
              <a:latin typeface="Calibri"/>
              <a:ea typeface="+mn-ea"/>
              <a:cs typeface="+mn-cs"/>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41252" y="828135"/>
            <a:ext cx="669925"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452" y="973892"/>
            <a:ext cx="729335" cy="729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065659" y="5920584"/>
            <a:ext cx="908892" cy="908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544987" y="125294"/>
            <a:ext cx="10868777" cy="1077218"/>
          </a:xfrm>
          <a:prstGeom prst="rect">
            <a:avLst/>
          </a:prstGeom>
        </p:spPr>
        <p:txBody>
          <a:bodyPr wrap="square">
            <a:spAutoFit/>
          </a:bodyPr>
          <a:lstStyle/>
          <a:p>
            <a:pPr algn="ctr"/>
            <a:r>
              <a:rPr lang="uk-UA" sz="3200" b="1" u="sng" dirty="0">
                <a:solidFill>
                  <a:srgbClr val="0000FF"/>
                </a:solidFill>
                <a:latin typeface="Times New Roman" panose="02020603050405020304" pitchFamily="18" charset="0"/>
                <a:cs typeface="Times New Roman" panose="02020603050405020304" pitchFamily="18" charset="0"/>
              </a:rPr>
              <a:t>П</a:t>
            </a:r>
            <a:r>
              <a:rPr lang="uk-UA" sz="3200" b="1" u="sng" dirty="0" smtClean="0">
                <a:solidFill>
                  <a:srgbClr val="0000FF"/>
                </a:solidFill>
                <a:latin typeface="Times New Roman" panose="02020603050405020304" pitchFamily="18" charset="0"/>
                <a:cs typeface="Times New Roman" panose="02020603050405020304" pitchFamily="18" charset="0"/>
              </a:rPr>
              <a:t>олітика закладу освіти щодо безпечного користування мережею Інтернет</a:t>
            </a:r>
            <a:r>
              <a:rPr lang="ru-RU" sz="3200" b="1" u="sng" dirty="0" smtClean="0">
                <a:solidFill>
                  <a:srgbClr val="0000FF"/>
                </a:solidFill>
                <a:latin typeface="Times New Roman" panose="02020603050405020304" pitchFamily="18" charset="0"/>
                <a:cs typeface="Times New Roman" panose="02020603050405020304" pitchFamily="18" charset="0"/>
              </a:rPr>
              <a:t>,</a:t>
            </a:r>
            <a:r>
              <a:rPr lang="uk-UA" sz="3200" b="1" u="sng" dirty="0" smtClean="0">
                <a:solidFill>
                  <a:srgbClr val="0000FF"/>
                </a:solidFill>
                <a:latin typeface="Times New Roman" panose="02020603050405020304" pitchFamily="18" charset="0"/>
                <a:cs typeface="Times New Roman" panose="02020603050405020304" pitchFamily="18" charset="0"/>
              </a:rPr>
              <a:t> передбачає:</a:t>
            </a:r>
            <a:endParaRPr lang="uk-UA" sz="3200" b="1" u="sng" dirty="0">
              <a:solidFill>
                <a:srgbClr val="0000FF"/>
              </a:solidFill>
              <a:latin typeface="Times New Roman" panose="02020603050405020304" pitchFamily="18" charset="0"/>
              <a:cs typeface="Times New Roman" panose="02020603050405020304" pitchFamily="18" charset="0"/>
            </a:endParaRPr>
          </a:p>
        </p:txBody>
      </p:sp>
      <p:sp>
        <p:nvSpPr>
          <p:cNvPr id="14" name="Прямоугольник с двумя скругленными противолежащими углами 13"/>
          <p:cNvSpPr/>
          <p:nvPr/>
        </p:nvSpPr>
        <p:spPr>
          <a:xfrm>
            <a:off x="684354" y="1338560"/>
            <a:ext cx="3803519" cy="3262200"/>
          </a:xfrm>
          <a:prstGeom prst="round2DiagRect">
            <a:avLst/>
          </a:prstGeom>
          <a:noFill/>
          <a:ln w="28575">
            <a:solidFill>
              <a:srgbClr val="FA8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угольник 18"/>
          <p:cNvSpPr/>
          <p:nvPr/>
        </p:nvSpPr>
        <p:spPr>
          <a:xfrm>
            <a:off x="5207712" y="1779118"/>
            <a:ext cx="2699823" cy="830997"/>
          </a:xfrm>
          <a:prstGeom prst="rect">
            <a:avLst/>
          </a:prstGeom>
        </p:spPr>
        <p:txBody>
          <a:bodyPr wrap="square">
            <a:spAutoFit/>
          </a:bodyPr>
          <a:lstStyle/>
          <a:p>
            <a:r>
              <a:rPr lang="uk-UA" sz="1600" b="1" u="sng" dirty="0">
                <a:solidFill>
                  <a:srgbClr val="0000FF"/>
                </a:solidFill>
                <a:latin typeface="Times New Roman" panose="02020603050405020304" pitchFamily="18" charset="0"/>
                <a:cs typeface="Times New Roman" panose="02020603050405020304" pitchFamily="18" charset="0"/>
              </a:rPr>
              <a:t>Н</a:t>
            </a:r>
            <a:r>
              <a:rPr lang="uk-UA" sz="1600" b="1" u="sng" dirty="0" smtClean="0">
                <a:solidFill>
                  <a:srgbClr val="0000FF"/>
                </a:solidFill>
                <a:latin typeface="Times New Roman" panose="02020603050405020304" pitchFamily="18" charset="0"/>
                <a:cs typeface="Times New Roman" panose="02020603050405020304" pitchFamily="18" charset="0"/>
              </a:rPr>
              <a:t>аявність антивірусних програм та їх вчасне </a:t>
            </a:r>
            <a:r>
              <a:rPr lang="uk-UA" sz="1600" b="1" u="sng" dirty="0" smtClean="0">
                <a:solidFill>
                  <a:srgbClr val="0000FF"/>
                </a:solidFill>
                <a:latin typeface="Times New Roman" panose="02020603050405020304" pitchFamily="18" charset="0"/>
                <a:cs typeface="Times New Roman" panose="02020603050405020304" pitchFamily="18" charset="0"/>
              </a:rPr>
              <a:t>оновлення</a:t>
            </a:r>
            <a:endParaRPr lang="uk-UA" sz="1600" b="1" u="sng" dirty="0">
              <a:solidFill>
                <a:srgbClr val="0000FF"/>
              </a:solidFill>
              <a:latin typeface="Times New Roman" panose="02020603050405020304" pitchFamily="18" charset="0"/>
              <a:cs typeface="Times New Roman" panose="02020603050405020304" pitchFamily="18" charset="0"/>
            </a:endParaRPr>
          </a:p>
        </p:txBody>
      </p:sp>
      <p:sp>
        <p:nvSpPr>
          <p:cNvPr id="20" name="Прямоугольник с двумя скругленными противолежащими углами 19"/>
          <p:cNvSpPr/>
          <p:nvPr/>
        </p:nvSpPr>
        <p:spPr>
          <a:xfrm>
            <a:off x="8085135" y="1879629"/>
            <a:ext cx="2546142" cy="1190542"/>
          </a:xfrm>
          <a:prstGeom prst="round2DiagRect">
            <a:avLst/>
          </a:prstGeom>
          <a:noFill/>
          <a:ln w="28575">
            <a:solidFill>
              <a:srgbClr val="FA8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Прямоугольник 20"/>
          <p:cNvSpPr/>
          <p:nvPr/>
        </p:nvSpPr>
        <p:spPr>
          <a:xfrm>
            <a:off x="8173270" y="1936291"/>
            <a:ext cx="2897436" cy="1077218"/>
          </a:xfrm>
          <a:prstGeom prst="rect">
            <a:avLst/>
          </a:prstGeom>
        </p:spPr>
        <p:txBody>
          <a:bodyPr wrap="square">
            <a:spAutoFit/>
          </a:bodyPr>
          <a:lstStyle/>
          <a:p>
            <a:r>
              <a:rPr lang="uk-UA" sz="1600" b="1" u="sng" dirty="0">
                <a:solidFill>
                  <a:srgbClr val="0000FF"/>
                </a:solidFill>
                <a:latin typeface="Times New Roman" panose="02020603050405020304" pitchFamily="18" charset="0"/>
                <a:cs typeface="Times New Roman" panose="02020603050405020304" pitchFamily="18" charset="0"/>
              </a:rPr>
              <a:t>К</a:t>
            </a:r>
            <a:r>
              <a:rPr lang="uk-UA" sz="1600" b="1" u="sng" dirty="0" smtClean="0">
                <a:solidFill>
                  <a:srgbClr val="0000FF"/>
                </a:solidFill>
                <a:latin typeface="Times New Roman" panose="02020603050405020304" pitchFamily="18" charset="0"/>
                <a:cs typeface="Times New Roman" panose="02020603050405020304" pitchFamily="18" charset="0"/>
              </a:rPr>
              <a:t>ористування Інтернет-ресурсами під час навчальних занять під наглядом </a:t>
            </a:r>
            <a:r>
              <a:rPr lang="uk-UA" sz="1600" b="1" u="sng" dirty="0" smtClean="0">
                <a:solidFill>
                  <a:srgbClr val="0000FF"/>
                </a:solidFill>
                <a:latin typeface="Times New Roman" panose="02020603050405020304" pitchFamily="18" charset="0"/>
                <a:cs typeface="Times New Roman" panose="02020603050405020304" pitchFamily="18" charset="0"/>
              </a:rPr>
              <a:t>педагогів</a:t>
            </a:r>
            <a:endParaRPr lang="uk-UA" sz="1600" b="1" u="sng" dirty="0">
              <a:solidFill>
                <a:srgbClr val="0000FF"/>
              </a:solidFill>
              <a:latin typeface="Times New Roman" panose="02020603050405020304" pitchFamily="18" charset="0"/>
              <a:cs typeface="Times New Roman" panose="02020603050405020304" pitchFamily="18" charset="0"/>
            </a:endParaRPr>
          </a:p>
        </p:txBody>
      </p:sp>
      <p:sp>
        <p:nvSpPr>
          <p:cNvPr id="22" name="Прямоугольник с двумя скругленными противолежащими углами 21"/>
          <p:cNvSpPr/>
          <p:nvPr/>
        </p:nvSpPr>
        <p:spPr>
          <a:xfrm>
            <a:off x="4853792" y="3447078"/>
            <a:ext cx="2950774" cy="1626954"/>
          </a:xfrm>
          <a:prstGeom prst="round2DiagRect">
            <a:avLst/>
          </a:prstGeom>
          <a:noFill/>
          <a:ln w="28575">
            <a:solidFill>
              <a:srgbClr val="FA8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Прямоугольник с двумя скругленными противолежащими углами 22"/>
          <p:cNvSpPr/>
          <p:nvPr/>
        </p:nvSpPr>
        <p:spPr>
          <a:xfrm>
            <a:off x="5116649" y="1680488"/>
            <a:ext cx="2518201" cy="1029662"/>
          </a:xfrm>
          <a:prstGeom prst="round2DiagRect">
            <a:avLst/>
          </a:prstGeom>
          <a:noFill/>
          <a:ln w="28575">
            <a:solidFill>
              <a:srgbClr val="FA8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Прямоугольник 29"/>
          <p:cNvSpPr/>
          <p:nvPr/>
        </p:nvSpPr>
        <p:spPr>
          <a:xfrm>
            <a:off x="4973073" y="3507624"/>
            <a:ext cx="2887303" cy="1323439"/>
          </a:xfrm>
          <a:prstGeom prst="rect">
            <a:avLst/>
          </a:prstGeom>
        </p:spPr>
        <p:txBody>
          <a:bodyPr wrap="square">
            <a:spAutoFit/>
          </a:bodyPr>
          <a:lstStyle/>
          <a:p>
            <a:r>
              <a:rPr lang="uk-UA" sz="1600" b="1" u="sng" dirty="0">
                <a:solidFill>
                  <a:srgbClr val="0000FF"/>
                </a:solidFill>
                <a:latin typeface="Times New Roman" panose="02020603050405020304" pitchFamily="18" charset="0"/>
                <a:cs typeface="Times New Roman" panose="02020603050405020304" pitchFamily="18" charset="0"/>
              </a:rPr>
              <a:t>М</a:t>
            </a:r>
            <a:r>
              <a:rPr lang="uk-UA" sz="1600" b="1" u="sng" dirty="0" smtClean="0">
                <a:solidFill>
                  <a:srgbClr val="0000FF"/>
                </a:solidFill>
                <a:latin typeface="Times New Roman" panose="02020603050405020304" pitchFamily="18" charset="0"/>
                <a:cs typeface="Times New Roman" panose="02020603050405020304" pitchFamily="18" charset="0"/>
              </a:rPr>
              <a:t>оніторинг шкільних ресурсів </a:t>
            </a:r>
            <a:r>
              <a:rPr lang="uk-UA" sz="1600" dirty="0" smtClean="0">
                <a:solidFill>
                  <a:srgbClr val="0000FF"/>
                </a:solidFill>
                <a:latin typeface="Times New Roman" panose="02020603050405020304" pitchFamily="18" charset="0"/>
                <a:cs typeface="Times New Roman" panose="02020603050405020304" pitchFamily="18" charset="0"/>
              </a:rPr>
              <a:t>(</a:t>
            </a:r>
            <a:r>
              <a:rPr lang="uk-UA" sz="1600" dirty="0" err="1" smtClean="0">
                <a:solidFill>
                  <a:srgbClr val="0000FF"/>
                </a:solidFill>
                <a:latin typeface="Times New Roman" panose="02020603050405020304" pitchFamily="18" charset="0"/>
                <a:cs typeface="Times New Roman" panose="02020603050405020304" pitchFamily="18" charset="0"/>
              </a:rPr>
              <a:t>вебсайт</a:t>
            </a:r>
            <a:r>
              <a:rPr lang="uk-UA" sz="1600" dirty="0" smtClean="0">
                <a:solidFill>
                  <a:srgbClr val="0000FF"/>
                </a:solidFill>
                <a:latin typeface="Times New Roman" panose="02020603050405020304" pitchFamily="18" charset="0"/>
                <a:cs typeface="Times New Roman" panose="02020603050405020304" pitchFamily="18" charset="0"/>
              </a:rPr>
              <a:t>, сторінки у соціальних мережах) </a:t>
            </a:r>
            <a:r>
              <a:rPr lang="uk-UA" sz="1600" b="1" u="sng" dirty="0" smtClean="0">
                <a:solidFill>
                  <a:srgbClr val="0000FF"/>
                </a:solidFill>
                <a:latin typeface="Times New Roman" panose="02020603050405020304" pitchFamily="18" charset="0"/>
                <a:cs typeface="Times New Roman" panose="02020603050405020304" pitchFamily="18" charset="0"/>
              </a:rPr>
              <a:t>на предмет розміщення на них несанкціонованої </a:t>
            </a:r>
            <a:r>
              <a:rPr lang="uk-UA" sz="1600" b="1" u="sng" dirty="0" smtClean="0">
                <a:solidFill>
                  <a:srgbClr val="0000FF"/>
                </a:solidFill>
                <a:latin typeface="Times New Roman" panose="02020603050405020304" pitchFamily="18" charset="0"/>
                <a:cs typeface="Times New Roman" panose="02020603050405020304" pitchFamily="18" charset="0"/>
              </a:rPr>
              <a:t>інформації</a:t>
            </a:r>
            <a:endParaRPr lang="uk-UA" sz="1600" b="1" u="sng" dirty="0">
              <a:solidFill>
                <a:srgbClr val="0000FF"/>
              </a:solidFill>
              <a:latin typeface="Times New Roman" panose="02020603050405020304" pitchFamily="18" charset="0"/>
              <a:cs typeface="Times New Roman" panose="02020603050405020304" pitchFamily="18" charset="0"/>
            </a:endParaRPr>
          </a:p>
        </p:txBody>
      </p:sp>
      <p:sp>
        <p:nvSpPr>
          <p:cNvPr id="15" name="Прямоугольник 14"/>
          <p:cNvSpPr/>
          <p:nvPr/>
        </p:nvSpPr>
        <p:spPr>
          <a:xfrm>
            <a:off x="785954" y="1446166"/>
            <a:ext cx="3701919" cy="3046988"/>
          </a:xfrm>
          <a:prstGeom prst="rect">
            <a:avLst/>
          </a:prstGeom>
        </p:spPr>
        <p:txBody>
          <a:bodyPr wrap="square">
            <a:spAutoFit/>
          </a:bodyPr>
          <a:lstStyle/>
          <a:p>
            <a:r>
              <a:rPr lang="uk-UA" sz="1600" b="1" u="sng" dirty="0">
                <a:solidFill>
                  <a:srgbClr val="0000FF"/>
                </a:solidFill>
                <a:latin typeface="Times New Roman" panose="02020603050405020304" pitchFamily="18" charset="0"/>
                <a:cs typeface="Times New Roman" panose="02020603050405020304" pitchFamily="18" charset="0"/>
              </a:rPr>
              <a:t>Наявність </a:t>
            </a:r>
            <a:r>
              <a:rPr lang="uk-UA" sz="1600" b="1" u="sng" dirty="0" smtClean="0">
                <a:solidFill>
                  <a:srgbClr val="0000FF"/>
                </a:solidFill>
                <a:latin typeface="Times New Roman" panose="02020603050405020304" pitchFamily="18" charset="0"/>
                <a:cs typeface="Times New Roman" panose="02020603050405020304" pitchFamily="18" charset="0"/>
              </a:rPr>
              <a:t>контент-фільтрів </a:t>
            </a:r>
            <a:r>
              <a:rPr lang="ru-RU" sz="1600" dirty="0">
                <a:solidFill>
                  <a:srgbClr val="0000FF"/>
                </a:solidFill>
                <a:latin typeface="Times New Roman" panose="02020603050405020304" pitchFamily="18" charset="0"/>
                <a:cs typeface="Times New Roman" panose="02020603050405020304" pitchFamily="18" charset="0"/>
              </a:rPr>
              <a:t>(на жаль, </a:t>
            </a:r>
            <a:r>
              <a:rPr lang="uk-UA" sz="1600" dirty="0" smtClean="0">
                <a:solidFill>
                  <a:srgbClr val="0000FF"/>
                </a:solidFill>
                <a:latin typeface="Times New Roman" panose="02020603050405020304" pitchFamily="18" charset="0"/>
                <a:cs typeface="Times New Roman" panose="02020603050405020304" pitchFamily="18" charset="0"/>
              </a:rPr>
              <a:t>жоден із фільтрів не може гарантувати 100% ефективності, але принаймні ресурси, які містять інформацію про дискримінацію, наркотичні засоби, інші психотропні речовини, шкідливе програмне забезпечення, порнографію, сайти, що просувають інформацію про навмисне завдання шкоди здоров’ю, насилля тощо не будуть доступними під час користування мережею Інтернет у школі</a:t>
            </a:r>
            <a:r>
              <a:rPr lang="ru-RU" sz="1600" dirty="0" smtClean="0">
                <a:solidFill>
                  <a:srgbClr val="0000FF"/>
                </a:solidFill>
                <a:latin typeface="Times New Roman" panose="02020603050405020304" pitchFamily="18" charset="0"/>
                <a:cs typeface="Times New Roman" panose="02020603050405020304" pitchFamily="18" charset="0"/>
              </a:rPr>
              <a:t>)</a:t>
            </a:r>
            <a:r>
              <a:rPr lang="uk-UA" sz="1600" b="1" u="sng" dirty="0" smtClean="0">
                <a:solidFill>
                  <a:srgbClr val="0000FF"/>
                </a:solidFill>
                <a:latin typeface="Times New Roman" panose="02020603050405020304" pitchFamily="18" charset="0"/>
                <a:cs typeface="Times New Roman" panose="02020603050405020304" pitchFamily="18" charset="0"/>
              </a:rPr>
              <a:t>  </a:t>
            </a:r>
            <a:endParaRPr lang="uk-UA" sz="1600" b="1" dirty="0">
              <a:solidFill>
                <a:srgbClr val="0000FF"/>
              </a:solidFill>
              <a:latin typeface="Times New Roman" panose="02020603050405020304" pitchFamily="18" charset="0"/>
              <a:cs typeface="Times New Roman" panose="02020603050405020304" pitchFamily="18" charset="0"/>
            </a:endParaRPr>
          </a:p>
        </p:txBody>
      </p:sp>
      <p:sp>
        <p:nvSpPr>
          <p:cNvPr id="31" name="Прямоугольник 30"/>
          <p:cNvSpPr/>
          <p:nvPr/>
        </p:nvSpPr>
        <p:spPr>
          <a:xfrm>
            <a:off x="394077" y="973892"/>
            <a:ext cx="357586" cy="707886"/>
          </a:xfrm>
          <a:prstGeom prst="rect">
            <a:avLst/>
          </a:prstGeom>
        </p:spPr>
        <p:txBody>
          <a:bodyPr wrap="square">
            <a:spAutoFit/>
          </a:bodyPr>
          <a:lstStyle/>
          <a:p>
            <a:r>
              <a:rPr lang="uk-UA" sz="4000" u="sng" dirty="0" smtClean="0">
                <a:solidFill>
                  <a:srgbClr val="0000FF"/>
                </a:solidFill>
                <a:latin typeface="Times New Roman" panose="02020603050405020304" pitchFamily="18" charset="0"/>
                <a:cs typeface="Times New Roman" panose="02020603050405020304" pitchFamily="18" charset="0"/>
              </a:rPr>
              <a:t>1</a:t>
            </a:r>
            <a:endParaRPr lang="ru-RU" sz="4000" u="sng" dirty="0">
              <a:solidFill>
                <a:srgbClr val="0000FF"/>
              </a:solidFill>
              <a:latin typeface="Times New Roman" panose="02020603050405020304" pitchFamily="18" charset="0"/>
              <a:cs typeface="Times New Roman" panose="02020603050405020304" pitchFamily="18" charset="0"/>
            </a:endParaRPr>
          </a:p>
        </p:txBody>
      </p:sp>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07154" y="1200968"/>
            <a:ext cx="731838"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extBox 31"/>
          <p:cNvSpPr txBox="1"/>
          <p:nvPr/>
        </p:nvSpPr>
        <p:spPr>
          <a:xfrm>
            <a:off x="4769613" y="1187654"/>
            <a:ext cx="694063" cy="707886"/>
          </a:xfrm>
          <a:prstGeom prst="rect">
            <a:avLst/>
          </a:prstGeom>
          <a:noFill/>
        </p:spPr>
        <p:txBody>
          <a:bodyPr wrap="square" rtlCol="0">
            <a:spAutoFit/>
          </a:bodyPr>
          <a:lstStyle/>
          <a:p>
            <a:r>
              <a:rPr lang="uk-UA" sz="4000" u="sng" dirty="0" smtClean="0">
                <a:solidFill>
                  <a:srgbClr val="0000FF"/>
                </a:solidFill>
                <a:latin typeface="Times New Roman" panose="02020603050405020304" pitchFamily="18" charset="0"/>
                <a:cs typeface="Times New Roman" panose="02020603050405020304" pitchFamily="18" charset="0"/>
              </a:rPr>
              <a:t>2</a:t>
            </a:r>
            <a:endParaRPr lang="ru-RU" sz="4000" u="sng" dirty="0">
              <a:solidFill>
                <a:srgbClr val="0000FF"/>
              </a:solidFill>
              <a:latin typeface="Times New Roman" panose="02020603050405020304" pitchFamily="18" charset="0"/>
              <a:cs typeface="Times New Roman" panose="02020603050405020304" pitchFamily="18" charset="0"/>
            </a:endParaRPr>
          </a:p>
        </p:txBody>
      </p:sp>
      <p:pic>
        <p:nvPicPr>
          <p:cNvPr id="205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19216" y="1338756"/>
            <a:ext cx="731838"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TextBox 32"/>
          <p:cNvSpPr txBox="1"/>
          <p:nvPr/>
        </p:nvSpPr>
        <p:spPr>
          <a:xfrm>
            <a:off x="7907535" y="1322629"/>
            <a:ext cx="454267" cy="707886"/>
          </a:xfrm>
          <a:prstGeom prst="rect">
            <a:avLst/>
          </a:prstGeom>
          <a:noFill/>
        </p:spPr>
        <p:txBody>
          <a:bodyPr wrap="square" rtlCol="0">
            <a:spAutoFit/>
          </a:bodyPr>
          <a:lstStyle/>
          <a:p>
            <a:r>
              <a:rPr lang="uk-UA" sz="4000" u="sng" dirty="0">
                <a:solidFill>
                  <a:srgbClr val="0000FF"/>
                </a:solidFill>
                <a:latin typeface="Times New Roman" panose="02020603050405020304" pitchFamily="18" charset="0"/>
                <a:cs typeface="Times New Roman" panose="02020603050405020304" pitchFamily="18" charset="0"/>
              </a:rPr>
              <a:t>3</a:t>
            </a:r>
            <a:endParaRPr lang="ru-RU" sz="4000" u="sng" dirty="0">
              <a:solidFill>
                <a:srgbClr val="0000FF"/>
              </a:solidFill>
              <a:latin typeface="Times New Roman" panose="02020603050405020304" pitchFamily="18" charset="0"/>
              <a:cs typeface="Times New Roman" panose="02020603050405020304" pitchFamily="18" charset="0"/>
            </a:endParaRPr>
          </a:p>
        </p:txBody>
      </p:sp>
      <p:pic>
        <p:nvPicPr>
          <p:cNvPr id="2053"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07154" y="2856841"/>
            <a:ext cx="731838"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Прямоугольник 34"/>
          <p:cNvSpPr/>
          <p:nvPr/>
        </p:nvSpPr>
        <p:spPr>
          <a:xfrm>
            <a:off x="4752500" y="2875253"/>
            <a:ext cx="441146" cy="707886"/>
          </a:xfrm>
          <a:prstGeom prst="rect">
            <a:avLst/>
          </a:prstGeom>
        </p:spPr>
        <p:txBody>
          <a:bodyPr wrap="none">
            <a:spAutoFit/>
          </a:bodyPr>
          <a:lstStyle/>
          <a:p>
            <a:pPr lvl="0"/>
            <a:r>
              <a:rPr lang="uk-UA" sz="4000" u="sng" dirty="0" smtClean="0">
                <a:solidFill>
                  <a:srgbClr val="0000FF"/>
                </a:solidFill>
                <a:latin typeface="Times New Roman" panose="02020603050405020304" pitchFamily="18" charset="0"/>
                <a:cs typeface="Times New Roman" panose="02020603050405020304" pitchFamily="18" charset="0"/>
              </a:rPr>
              <a:t>4</a:t>
            </a:r>
            <a:endParaRPr lang="ru-RU" sz="4000" u="sng" dirty="0">
              <a:solidFill>
                <a:srgbClr val="0000FF"/>
              </a:solidFill>
              <a:latin typeface="Times New Roman" panose="02020603050405020304" pitchFamily="18" charset="0"/>
              <a:cs typeface="Times New Roman" panose="02020603050405020304" pitchFamily="18" charset="0"/>
            </a:endParaRPr>
          </a:p>
        </p:txBody>
      </p:sp>
      <p:sp>
        <p:nvSpPr>
          <p:cNvPr id="36" name="Прямоугольник 35"/>
          <p:cNvSpPr/>
          <p:nvPr/>
        </p:nvSpPr>
        <p:spPr>
          <a:xfrm>
            <a:off x="8361802" y="3723958"/>
            <a:ext cx="3366942" cy="2062103"/>
          </a:xfrm>
          <a:prstGeom prst="rect">
            <a:avLst/>
          </a:prstGeom>
        </p:spPr>
        <p:txBody>
          <a:bodyPr wrap="square">
            <a:spAutoFit/>
          </a:bodyPr>
          <a:lstStyle/>
          <a:p>
            <a:r>
              <a:rPr lang="uk-UA" sz="1600" b="1" u="sng" dirty="0" smtClean="0">
                <a:solidFill>
                  <a:srgbClr val="0000FF"/>
                </a:solidFill>
                <a:latin typeface="Times New Roman" panose="02020603050405020304" pitchFamily="18" charset="0"/>
                <a:cs typeface="Times New Roman" panose="02020603050405020304" pitchFamily="18" charset="0"/>
              </a:rPr>
              <a:t>Навчання педагогів, учнів правилам </a:t>
            </a:r>
            <a:r>
              <a:rPr lang="uk-UA" sz="1600" b="1" u="sng" dirty="0" smtClean="0">
                <a:solidFill>
                  <a:srgbClr val="0000FF"/>
                </a:solidFill>
                <a:latin typeface="Times New Roman" panose="02020603050405020304" pitchFamily="18" charset="0"/>
                <a:cs typeface="Times New Roman" panose="02020603050405020304" pitchFamily="18" charset="0"/>
              </a:rPr>
              <a:t>безпечного користування мережею Інтернет; інформаційно-цифрова компетентність</a:t>
            </a:r>
          </a:p>
          <a:p>
            <a:r>
              <a:rPr lang="uk-UA" sz="1600" b="1" u="sng" dirty="0" smtClean="0">
                <a:solidFill>
                  <a:srgbClr val="0000FF"/>
                </a:solidFill>
                <a:latin typeface="Times New Roman" panose="02020603050405020304" pitchFamily="18" charset="0"/>
                <a:cs typeface="Times New Roman" panose="02020603050405020304" pitchFamily="18" charset="0"/>
              </a:rPr>
              <a:t>має стати наскрізною в усіх навчальних предметах та курсах освітньої програми </a:t>
            </a:r>
            <a:r>
              <a:rPr lang="uk-UA" sz="1600" b="1" u="sng" dirty="0" smtClean="0">
                <a:solidFill>
                  <a:srgbClr val="0000FF"/>
                </a:solidFill>
                <a:latin typeface="Times New Roman" panose="02020603050405020304" pitchFamily="18" charset="0"/>
                <a:cs typeface="Times New Roman" panose="02020603050405020304" pitchFamily="18" charset="0"/>
              </a:rPr>
              <a:t>закладу</a:t>
            </a:r>
            <a:endParaRPr lang="uk-UA" sz="1600" b="1" u="sng" dirty="0">
              <a:solidFill>
                <a:srgbClr val="0000FF"/>
              </a:solidFill>
              <a:latin typeface="Times New Roman" panose="02020603050405020304" pitchFamily="18" charset="0"/>
              <a:cs typeface="Times New Roman" panose="02020603050405020304" pitchFamily="18" charset="0"/>
            </a:endParaRPr>
          </a:p>
        </p:txBody>
      </p:sp>
      <p:sp>
        <p:nvSpPr>
          <p:cNvPr id="37" name="Прямоугольник с двумя скругленными противолежащими углами 36"/>
          <p:cNvSpPr/>
          <p:nvPr/>
        </p:nvSpPr>
        <p:spPr>
          <a:xfrm>
            <a:off x="8173270" y="3651368"/>
            <a:ext cx="3458606" cy="2140073"/>
          </a:xfrm>
          <a:prstGeom prst="round2DiagRect">
            <a:avLst/>
          </a:prstGeom>
          <a:noFill/>
          <a:ln w="28575">
            <a:solidFill>
              <a:srgbClr val="FA8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054"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902941" y="3149139"/>
            <a:ext cx="731838"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Прямоугольник 38"/>
          <p:cNvSpPr/>
          <p:nvPr/>
        </p:nvSpPr>
        <p:spPr>
          <a:xfrm>
            <a:off x="8048287" y="3153681"/>
            <a:ext cx="441146" cy="707886"/>
          </a:xfrm>
          <a:prstGeom prst="rect">
            <a:avLst/>
          </a:prstGeom>
        </p:spPr>
        <p:txBody>
          <a:bodyPr wrap="none">
            <a:spAutoFit/>
          </a:bodyPr>
          <a:lstStyle/>
          <a:p>
            <a:pPr lvl="0"/>
            <a:r>
              <a:rPr lang="uk-UA" sz="4000" u="sng" dirty="0" smtClean="0">
                <a:solidFill>
                  <a:srgbClr val="0000FF"/>
                </a:solidFill>
                <a:latin typeface="Times New Roman" panose="02020603050405020304" pitchFamily="18" charset="0"/>
                <a:cs typeface="Times New Roman" panose="02020603050405020304" pitchFamily="18" charset="0"/>
              </a:rPr>
              <a:t>5</a:t>
            </a:r>
            <a:endParaRPr lang="ru-RU" sz="4000" u="sng" dirty="0">
              <a:solidFill>
                <a:srgbClr val="0000FF"/>
              </a:solidFill>
              <a:latin typeface="Times New Roman" panose="02020603050405020304" pitchFamily="18" charset="0"/>
              <a:cs typeface="Times New Roman" panose="02020603050405020304" pitchFamily="18" charset="0"/>
            </a:endParaRPr>
          </a:p>
        </p:txBody>
      </p:sp>
      <p:sp>
        <p:nvSpPr>
          <p:cNvPr id="40" name="Прямоугольник с двумя скругленными противолежащими углами 39"/>
          <p:cNvSpPr/>
          <p:nvPr/>
        </p:nvSpPr>
        <p:spPr>
          <a:xfrm>
            <a:off x="2446808" y="5449332"/>
            <a:ext cx="2892184" cy="1132102"/>
          </a:xfrm>
          <a:prstGeom prst="round2DiagRect">
            <a:avLst/>
          </a:prstGeom>
          <a:noFill/>
          <a:ln w="28575">
            <a:solidFill>
              <a:srgbClr val="FA8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Прямоугольник 42"/>
          <p:cNvSpPr/>
          <p:nvPr/>
        </p:nvSpPr>
        <p:spPr>
          <a:xfrm>
            <a:off x="2581145" y="5599884"/>
            <a:ext cx="2882531" cy="830997"/>
          </a:xfrm>
          <a:prstGeom prst="rect">
            <a:avLst/>
          </a:prstGeom>
        </p:spPr>
        <p:txBody>
          <a:bodyPr wrap="square">
            <a:spAutoFit/>
          </a:bodyPr>
          <a:lstStyle/>
          <a:p>
            <a:r>
              <a:rPr lang="uk-UA" sz="1600" b="1" u="sng" dirty="0" smtClean="0">
                <a:solidFill>
                  <a:srgbClr val="0000FF"/>
                </a:solidFill>
                <a:latin typeface="Times New Roman" panose="02020603050405020304" pitchFamily="18" charset="0"/>
                <a:cs typeface="Times New Roman" panose="02020603050405020304" pitchFamily="18" charset="0"/>
              </a:rPr>
              <a:t>Захист </a:t>
            </a:r>
            <a:r>
              <a:rPr lang="uk-UA" sz="1600" b="1" u="sng" dirty="0" smtClean="0">
                <a:solidFill>
                  <a:srgbClr val="0000FF"/>
                </a:solidFill>
                <a:latin typeface="Times New Roman" panose="02020603050405020304" pitchFamily="18" charset="0"/>
                <a:cs typeface="Times New Roman" panose="02020603050405020304" pitchFamily="18" charset="0"/>
              </a:rPr>
              <a:t>персональних даних учасників освітнього </a:t>
            </a:r>
            <a:r>
              <a:rPr lang="uk-UA" sz="1600" b="1" u="sng" dirty="0" smtClean="0">
                <a:solidFill>
                  <a:srgbClr val="0000FF"/>
                </a:solidFill>
                <a:latin typeface="Times New Roman" panose="02020603050405020304" pitchFamily="18" charset="0"/>
                <a:cs typeface="Times New Roman" panose="02020603050405020304" pitchFamily="18" charset="0"/>
              </a:rPr>
              <a:t>процесу</a:t>
            </a:r>
            <a:endParaRPr lang="uk-UA" sz="1600" b="1" u="sng" dirty="0">
              <a:solidFill>
                <a:srgbClr val="0000FF"/>
              </a:solidFill>
              <a:latin typeface="Times New Roman" panose="02020603050405020304" pitchFamily="18" charset="0"/>
              <a:cs typeface="Times New Roman" panose="02020603050405020304" pitchFamily="18" charset="0"/>
            </a:endParaRPr>
          </a:p>
        </p:txBody>
      </p:sp>
      <p:pic>
        <p:nvPicPr>
          <p:cNvPr id="2055"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80889" y="5022004"/>
            <a:ext cx="731838" cy="72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 name="Прямоугольник 43"/>
          <p:cNvSpPr/>
          <p:nvPr/>
        </p:nvSpPr>
        <p:spPr>
          <a:xfrm>
            <a:off x="2226235" y="5015884"/>
            <a:ext cx="441146" cy="707886"/>
          </a:xfrm>
          <a:prstGeom prst="rect">
            <a:avLst/>
          </a:prstGeom>
        </p:spPr>
        <p:txBody>
          <a:bodyPr wrap="none">
            <a:spAutoFit/>
          </a:bodyPr>
          <a:lstStyle/>
          <a:p>
            <a:pPr lvl="0"/>
            <a:r>
              <a:rPr lang="uk-UA" sz="4000" u="sng" dirty="0" smtClean="0">
                <a:solidFill>
                  <a:srgbClr val="0000FF"/>
                </a:solidFill>
                <a:latin typeface="Times New Roman" panose="02020603050405020304" pitchFamily="18" charset="0"/>
                <a:cs typeface="Times New Roman" panose="02020603050405020304" pitchFamily="18" charset="0"/>
              </a:rPr>
              <a:t>6</a:t>
            </a:r>
            <a:endParaRPr lang="ru-RU" sz="4000" u="sng" dirty="0">
              <a:solidFill>
                <a:srgbClr val="0000FF"/>
              </a:solidFill>
              <a:latin typeface="Times New Roman" panose="02020603050405020304" pitchFamily="18" charset="0"/>
              <a:cs typeface="Times New Roman" panose="02020603050405020304" pitchFamily="18" charset="0"/>
            </a:endParaRPr>
          </a:p>
        </p:txBody>
      </p:sp>
      <p:grpSp>
        <p:nvGrpSpPr>
          <p:cNvPr id="24" name="Group 24"/>
          <p:cNvGrpSpPr/>
          <p:nvPr/>
        </p:nvGrpSpPr>
        <p:grpSpPr>
          <a:xfrm>
            <a:off x="6423313" y="5747491"/>
            <a:ext cx="697366" cy="697139"/>
            <a:chOff x="0" y="0"/>
            <a:chExt cx="6350000" cy="6350000"/>
          </a:xfrm>
          <a:solidFill>
            <a:srgbClr val="202EE2"/>
          </a:solidFill>
        </p:grpSpPr>
        <p:sp>
          <p:nvSpPr>
            <p:cNvPr id="25" name="Freeform 25"/>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pic>
        <p:nvPicPr>
          <p:cNvPr id="6" name="Picture 5"/>
          <p:cNvPicPr>
            <a:picLocks noChangeAspect="1" noChangeArrowheads="1"/>
          </p:cNvPicPr>
          <p:nvPr/>
        </p:nvPicPr>
        <p:blipFill rotWithShape="1">
          <a:blip r:embed="rId10">
            <a:extLst>
              <a:ext uri="{BEBA8EAE-BF5A-486C-A8C5-ECC9F3942E4B}">
                <a14:imgProps xmlns:a14="http://schemas.microsoft.com/office/drawing/2010/main">
                  <a14:imgLayer r:embed="rId11">
                    <a14:imgEffect>
                      <a14:backgroundRemoval t="21500" b="93750" l="59750" r="88750"/>
                    </a14:imgEffect>
                  </a14:imgLayer>
                </a14:imgProps>
              </a:ext>
              <a:ext uri="{28A0092B-C50C-407E-A947-70E740481C1C}">
                <a14:useLocalDpi xmlns:a14="http://schemas.microsoft.com/office/drawing/2010/main" val="0"/>
              </a:ext>
            </a:extLst>
          </a:blip>
          <a:srcRect l="56162" t="22464" r="7355" b="4745"/>
          <a:stretch/>
        </p:blipFill>
        <p:spPr bwMode="auto">
          <a:xfrm>
            <a:off x="10475368" y="1895540"/>
            <a:ext cx="938396" cy="187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7505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a:srcRect l="2984" t="10187" r="4503" b="11706"/>
          <a:stretch>
            <a:fillRect/>
          </a:stretch>
        </p:blipFill>
        <p:spPr>
          <a:xfrm>
            <a:off x="2751" y="-28524"/>
            <a:ext cx="12192000" cy="6858000"/>
          </a:xfrm>
          <a:prstGeom prst="rect">
            <a:avLst/>
          </a:prstGeom>
        </p:spPr>
      </p:pic>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67493" y="2446299"/>
            <a:ext cx="334963"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58005" y="301363"/>
            <a:ext cx="553172" cy="553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102285" y="5900760"/>
            <a:ext cx="908892" cy="908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77956" y="3015627"/>
            <a:ext cx="2468184" cy="2446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8" cstate="print">
            <a:extLst>
              <a:ext uri="{BEBA8EAE-BF5A-486C-A8C5-ECC9F3942E4B}">
                <a14:imgProps xmlns:a14="http://schemas.microsoft.com/office/drawing/2010/main">
                  <a14:imgLayer r:embed="rId9">
                    <a14:imgEffect>
                      <a14:backgroundRemoval t="9961" b="98926" l="35352" r="89844"/>
                    </a14:imgEffect>
                  </a14:imgLayer>
                </a14:imgProps>
              </a:ext>
              <a:ext uri="{28A0092B-C50C-407E-A947-70E740481C1C}">
                <a14:useLocalDpi xmlns:a14="http://schemas.microsoft.com/office/drawing/2010/main" val="0"/>
              </a:ext>
            </a:extLst>
          </a:blip>
          <a:srcRect/>
          <a:stretch>
            <a:fillRect/>
          </a:stretch>
        </p:blipFill>
        <p:spPr bwMode="auto">
          <a:xfrm>
            <a:off x="9917036" y="3398838"/>
            <a:ext cx="2521746" cy="2521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346364" y="1135316"/>
            <a:ext cx="11292464" cy="1015663"/>
          </a:xfrm>
          <a:prstGeom prst="rect">
            <a:avLst/>
          </a:prstGeom>
        </p:spPr>
        <p:txBody>
          <a:bodyPr wrap="square">
            <a:spAutoFit/>
          </a:bodyPr>
          <a:lstStyle/>
          <a:p>
            <a:r>
              <a:rPr lang="uk-UA" sz="2000" b="1" i="1" dirty="0" smtClean="0">
                <a:solidFill>
                  <a:srgbClr val="0000FF"/>
                </a:solidFill>
                <a:latin typeface="Times New Roman" panose="02020603050405020304" pitchFamily="18" charset="0"/>
                <a:cs typeface="Times New Roman" panose="02020603050405020304" pitchFamily="18" charset="0"/>
              </a:rPr>
              <a:t>збирання, зберігання, використання та поширення конфіденційної інформації про особу без її </a:t>
            </a:r>
            <a:r>
              <a:rPr lang="uk-UA" sz="2000" b="1" i="1" dirty="0" smtClean="0">
                <a:solidFill>
                  <a:srgbClr val="0000FF"/>
                </a:solidFill>
                <a:latin typeface="Times New Roman" panose="02020603050405020304" pitchFamily="18" charset="0"/>
                <a:cs typeface="Times New Roman" panose="02020603050405020304" pitchFamily="18" charset="0"/>
              </a:rPr>
              <a:t>згоди </a:t>
            </a:r>
            <a:r>
              <a:rPr lang="uk-UA" sz="2000" b="1" i="1" dirty="0" smtClean="0">
                <a:solidFill>
                  <a:srgbClr val="0000FF"/>
                </a:solidFill>
                <a:latin typeface="Times New Roman" panose="02020603050405020304" pitchFamily="18" charset="0"/>
                <a:cs typeface="Times New Roman" panose="02020603050405020304" pitchFamily="18" charset="0"/>
              </a:rPr>
              <a:t>крім випадків, визначених </a:t>
            </a:r>
            <a:r>
              <a:rPr lang="uk-UA" sz="2000" b="1" i="1" dirty="0" smtClean="0">
                <a:solidFill>
                  <a:srgbClr val="0000FF"/>
                </a:solidFill>
                <a:latin typeface="Times New Roman" panose="02020603050405020304" pitchFamily="18" charset="0"/>
                <a:cs typeface="Times New Roman" panose="02020603050405020304" pitchFamily="18" charset="0"/>
              </a:rPr>
              <a:t>законодавством, </a:t>
            </a:r>
            <a:r>
              <a:rPr lang="uk-UA" sz="2000" b="1" i="1" dirty="0" smtClean="0">
                <a:solidFill>
                  <a:srgbClr val="0000FF"/>
                </a:solidFill>
                <a:latin typeface="Times New Roman" panose="02020603050405020304" pitchFamily="18" charset="0"/>
                <a:cs typeface="Times New Roman" panose="02020603050405020304" pitchFamily="18" charset="0"/>
              </a:rPr>
              <a:t>і лише в інтересах національної безпеки, економічного добробуту та прав людини </a:t>
            </a:r>
            <a:r>
              <a:rPr lang="uk-UA" sz="2000" b="1" i="1" u="sng" dirty="0" smtClean="0">
                <a:solidFill>
                  <a:srgbClr val="0000FF"/>
                </a:solidFill>
                <a:latin typeface="Times New Roman" panose="02020603050405020304" pitchFamily="18" charset="0"/>
                <a:cs typeface="Times New Roman" panose="02020603050405020304" pitchFamily="18" charset="0"/>
              </a:rPr>
              <a:t>(частина 2 статті 32 Конституції України</a:t>
            </a:r>
            <a:r>
              <a:rPr lang="uk-UA" sz="2000" b="1" i="1" u="sng" dirty="0" smtClean="0">
                <a:solidFill>
                  <a:srgbClr val="0000FF"/>
                </a:solidFill>
                <a:latin typeface="Times New Roman" panose="02020603050405020304" pitchFamily="18" charset="0"/>
                <a:cs typeface="Times New Roman" panose="02020603050405020304" pitchFamily="18" charset="0"/>
              </a:rPr>
              <a:t>)</a:t>
            </a:r>
            <a:r>
              <a:rPr lang="uk-UA" sz="2000" b="1" i="1" dirty="0" smtClean="0">
                <a:solidFill>
                  <a:srgbClr val="0000FF"/>
                </a:solidFill>
                <a:latin typeface="Times New Roman" panose="02020603050405020304" pitchFamily="18" charset="0"/>
                <a:cs typeface="Times New Roman" panose="02020603050405020304" pitchFamily="18" charset="0"/>
              </a:rPr>
              <a:t> </a:t>
            </a:r>
            <a:endParaRPr lang="uk-UA" sz="2000" b="1" i="1" dirty="0">
              <a:solidFill>
                <a:srgbClr val="0000FF"/>
              </a:solidFill>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346364" y="45675"/>
            <a:ext cx="11307895" cy="954107"/>
          </a:xfrm>
          <a:prstGeom prst="rect">
            <a:avLst/>
          </a:prstGeom>
        </p:spPr>
        <p:txBody>
          <a:bodyPr wrap="square">
            <a:spAutoFit/>
          </a:bodyPr>
          <a:lstStyle/>
          <a:p>
            <a:pPr algn="ctr"/>
            <a:r>
              <a:rPr lang="uk-UA" sz="2800" b="1" u="sng" dirty="0" smtClean="0">
                <a:solidFill>
                  <a:srgbClr val="0000FF"/>
                </a:solidFill>
                <a:latin typeface="Times New Roman" panose="02020603050405020304" pitchFamily="18" charset="0"/>
                <a:cs typeface="Times New Roman" panose="02020603050405020304" pitchFamily="18" charset="0"/>
              </a:rPr>
              <a:t>Політика закладу освіти щодо безпечного користування мережею </a:t>
            </a:r>
            <a:r>
              <a:rPr lang="uk-UA" sz="2800" b="1" u="sng" dirty="0" smtClean="0">
                <a:solidFill>
                  <a:srgbClr val="0000FF"/>
                </a:solidFill>
                <a:latin typeface="Times New Roman" panose="02020603050405020304" pitchFamily="18" charset="0"/>
                <a:cs typeface="Times New Roman" panose="02020603050405020304" pitchFamily="18" charset="0"/>
              </a:rPr>
              <a:t>Інтернет не </a:t>
            </a:r>
            <a:r>
              <a:rPr lang="uk-UA" sz="2800" b="1" u="sng" dirty="0" smtClean="0">
                <a:solidFill>
                  <a:srgbClr val="0000FF"/>
                </a:solidFill>
                <a:latin typeface="Times New Roman" panose="02020603050405020304" pitchFamily="18" charset="0"/>
                <a:cs typeface="Times New Roman" panose="02020603050405020304" pitchFamily="18" charset="0"/>
              </a:rPr>
              <a:t>допускає:</a:t>
            </a:r>
            <a:endParaRPr lang="uk-UA" sz="2800" b="1" u="sng" dirty="0">
              <a:solidFill>
                <a:srgbClr val="0000FF"/>
              </a:solidFill>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8592312" y="3500345"/>
            <a:ext cx="2239471" cy="1477328"/>
          </a:xfrm>
          <a:prstGeom prst="rect">
            <a:avLst/>
          </a:prstGeom>
        </p:spPr>
        <p:txBody>
          <a:bodyPr wrap="square">
            <a:spAutoFit/>
          </a:bodyPr>
          <a:lstStyle/>
          <a:p>
            <a:pPr algn="ctr"/>
            <a:r>
              <a:rPr lang="uk-UA" b="1" i="1" dirty="0" smtClean="0">
                <a:solidFill>
                  <a:srgbClr val="0000FF"/>
                </a:solidFill>
                <a:latin typeface="Times New Roman" panose="02020603050405020304" pitchFamily="18" charset="0"/>
                <a:cs typeface="Times New Roman" panose="02020603050405020304" pitchFamily="18" charset="0"/>
              </a:rPr>
              <a:t>У закладі варто розробити правила користування мережею Інтернет для </a:t>
            </a:r>
            <a:r>
              <a:rPr lang="uk-UA" b="1" i="1" dirty="0" smtClean="0">
                <a:solidFill>
                  <a:srgbClr val="0000FF"/>
                </a:solidFill>
                <a:latin typeface="Times New Roman" panose="02020603050405020304" pitchFamily="18" charset="0"/>
                <a:cs typeface="Times New Roman" panose="02020603050405020304" pitchFamily="18" charset="0"/>
              </a:rPr>
              <a:t>учнів</a:t>
            </a:r>
            <a:endParaRPr lang="uk-UA" b="1" i="1" dirty="0">
              <a:solidFill>
                <a:srgbClr val="0000FF"/>
              </a:solidFill>
              <a:latin typeface="Times New Roman" panose="02020603050405020304" pitchFamily="18" charset="0"/>
              <a:cs typeface="Times New Roman" panose="02020603050405020304" pitchFamily="18" charset="0"/>
            </a:endParaRPr>
          </a:p>
        </p:txBody>
      </p:sp>
      <p:sp>
        <p:nvSpPr>
          <p:cNvPr id="10" name="Прямоугольник с двумя скругленными противолежащими углами 9"/>
          <p:cNvSpPr/>
          <p:nvPr/>
        </p:nvSpPr>
        <p:spPr>
          <a:xfrm>
            <a:off x="245275" y="1130454"/>
            <a:ext cx="11311456" cy="1015663"/>
          </a:xfrm>
          <a:prstGeom prst="round2DiagRect">
            <a:avLst/>
          </a:prstGeom>
          <a:noFill/>
          <a:ln w="19050">
            <a:solidFill>
              <a:srgbClr val="FA8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051" name="Picture 3"/>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745545" y="6026434"/>
            <a:ext cx="663299" cy="657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Прямоугольник 11"/>
          <p:cNvSpPr/>
          <p:nvPr/>
        </p:nvSpPr>
        <p:spPr>
          <a:xfrm>
            <a:off x="245274" y="2781263"/>
            <a:ext cx="7969955" cy="3139321"/>
          </a:xfrm>
          <a:prstGeom prst="rect">
            <a:avLst/>
          </a:prstGeom>
        </p:spPr>
        <p:txBody>
          <a:bodyPr wrap="square">
            <a:spAutoFit/>
          </a:bodyPr>
          <a:lstStyle/>
          <a:p>
            <a:pPr lvl="0"/>
            <a:r>
              <a:rPr lang="uk-UA" b="1" dirty="0" smtClean="0">
                <a:solidFill>
                  <a:srgbClr val="FA8C00"/>
                </a:solidFill>
                <a:latin typeface="Times New Roman" panose="02020603050405020304" pitchFamily="18" charset="0"/>
                <a:cs typeface="Times New Roman" panose="02020603050405020304" pitchFamily="18" charset="0"/>
              </a:rPr>
              <a:t>	        • </a:t>
            </a:r>
            <a:r>
              <a:rPr lang="uk-UA" b="1" dirty="0">
                <a:solidFill>
                  <a:srgbClr val="FA8C00"/>
                </a:solidFill>
                <a:latin typeface="Times New Roman" panose="02020603050405020304" pitchFamily="18" charset="0"/>
                <a:cs typeface="Times New Roman" panose="02020603050405020304" pitchFamily="18" charset="0"/>
              </a:rPr>
              <a:t>проведення заходів публічного характеру в закладі та</a:t>
            </a:r>
          </a:p>
          <a:p>
            <a:pPr lvl="0"/>
            <a:r>
              <a:rPr lang="uk-UA" b="1" dirty="0" smtClean="0">
                <a:solidFill>
                  <a:srgbClr val="FA8C00"/>
                </a:solidFill>
                <a:latin typeface="Times New Roman" panose="02020603050405020304" pitchFamily="18" charset="0"/>
                <a:cs typeface="Times New Roman" panose="02020603050405020304" pitchFamily="18" charset="0"/>
              </a:rPr>
              <a:t>	          відсутності </a:t>
            </a:r>
            <a:r>
              <a:rPr lang="uk-UA" b="1" dirty="0">
                <a:solidFill>
                  <a:srgbClr val="FA8C00"/>
                </a:solidFill>
                <a:latin typeface="Times New Roman" panose="02020603050405020304" pitchFamily="18" charset="0"/>
                <a:cs typeface="Times New Roman" panose="02020603050405020304" pitchFamily="18" charset="0"/>
              </a:rPr>
              <a:t>прямої заборони батьків, інших законних </a:t>
            </a:r>
            <a:r>
              <a:rPr lang="uk-UA" b="1" dirty="0" smtClean="0">
                <a:solidFill>
                  <a:srgbClr val="FA8C00"/>
                </a:solidFill>
                <a:latin typeface="Times New Roman" panose="02020603050405020304" pitchFamily="18" charset="0"/>
                <a:cs typeface="Times New Roman" panose="02020603050405020304" pitchFamily="18" charset="0"/>
              </a:rPr>
              <a:t>	             	           представників </a:t>
            </a:r>
            <a:r>
              <a:rPr lang="uk-UA" b="1" dirty="0">
                <a:solidFill>
                  <a:srgbClr val="FA8C00"/>
                </a:solidFill>
                <a:latin typeface="Times New Roman" panose="02020603050405020304" pitchFamily="18" charset="0"/>
                <a:cs typeface="Times New Roman" panose="02020603050405020304" pitchFamily="18" charset="0"/>
              </a:rPr>
              <a:t>дитини на зйомку та </a:t>
            </a:r>
            <a:r>
              <a:rPr lang="uk-UA" b="1" dirty="0" smtClean="0">
                <a:solidFill>
                  <a:srgbClr val="FA8C00"/>
                </a:solidFill>
                <a:latin typeface="Times New Roman" panose="02020603050405020304" pitchFamily="18" charset="0"/>
                <a:cs typeface="Times New Roman" panose="02020603050405020304" pitchFamily="18" charset="0"/>
              </a:rPr>
              <a:t>розміщення                       	          матеріалів </a:t>
            </a:r>
            <a:r>
              <a:rPr lang="uk-UA" b="1" u="sng" dirty="0">
                <a:solidFill>
                  <a:srgbClr val="FA8C00"/>
                </a:solidFill>
                <a:latin typeface="Times New Roman" panose="02020603050405020304" pitchFamily="18" charset="0"/>
                <a:cs typeface="Times New Roman" panose="02020603050405020304" pitchFamily="18" charset="0"/>
              </a:rPr>
              <a:t>(</a:t>
            </a:r>
            <a:r>
              <a:rPr lang="uk-UA" b="1" u="sng" dirty="0" smtClean="0">
                <a:solidFill>
                  <a:srgbClr val="FA8C00"/>
                </a:solidFill>
                <a:latin typeface="Times New Roman" panose="02020603050405020304" pitchFamily="18" charset="0"/>
                <a:cs typeface="Times New Roman" panose="02020603050405020304" pitchFamily="18" charset="0"/>
              </a:rPr>
              <a:t>частини 1, </a:t>
            </a:r>
            <a:r>
              <a:rPr lang="uk-UA" b="1" u="sng" dirty="0">
                <a:solidFill>
                  <a:srgbClr val="FA8C00"/>
                </a:solidFill>
                <a:latin typeface="Times New Roman" panose="02020603050405020304" pitchFamily="18" charset="0"/>
                <a:cs typeface="Times New Roman" panose="02020603050405020304" pitchFamily="18" charset="0"/>
              </a:rPr>
              <a:t>3 статті 307 Цивільного кодексу </a:t>
            </a:r>
            <a:r>
              <a:rPr lang="uk-UA" b="1" u="sng" dirty="0" smtClean="0">
                <a:solidFill>
                  <a:srgbClr val="FA8C00"/>
                </a:solidFill>
                <a:latin typeface="Times New Roman" panose="02020603050405020304" pitchFamily="18" charset="0"/>
                <a:cs typeface="Times New Roman" panose="02020603050405020304" pitchFamily="18" charset="0"/>
              </a:rPr>
              <a:t>   </a:t>
            </a:r>
            <a:r>
              <a:rPr lang="uk-UA" b="1" dirty="0" smtClean="0">
                <a:solidFill>
                  <a:srgbClr val="FA8C00"/>
                </a:solidFill>
                <a:latin typeface="Times New Roman" panose="02020603050405020304" pitchFamily="18" charset="0"/>
                <a:cs typeface="Times New Roman" panose="02020603050405020304" pitchFamily="18" charset="0"/>
              </a:rPr>
              <a:t>	        </a:t>
            </a:r>
            <a:r>
              <a:rPr lang="uk-UA" b="1" u="sng" dirty="0" smtClean="0">
                <a:solidFill>
                  <a:srgbClr val="FA8C00"/>
                </a:solidFill>
                <a:latin typeface="Times New Roman" panose="02020603050405020304" pitchFamily="18" charset="0"/>
                <a:cs typeface="Times New Roman" panose="02020603050405020304" pitchFamily="18" charset="0"/>
              </a:rPr>
              <a:t>України)</a:t>
            </a:r>
            <a:r>
              <a:rPr lang="uk-UA" b="1" dirty="0" smtClean="0">
                <a:solidFill>
                  <a:srgbClr val="FA8C00"/>
                </a:solidFill>
                <a:latin typeface="Times New Roman" panose="02020603050405020304" pitchFamily="18" charset="0"/>
                <a:cs typeface="Times New Roman" panose="02020603050405020304" pitchFamily="18" charset="0"/>
              </a:rPr>
              <a:t>;</a:t>
            </a:r>
            <a:endParaRPr lang="uk-UA" b="1" dirty="0">
              <a:solidFill>
                <a:srgbClr val="FA8C00"/>
              </a:solidFill>
              <a:latin typeface="Times New Roman" panose="02020603050405020304" pitchFamily="18" charset="0"/>
              <a:cs typeface="Times New Roman" panose="02020603050405020304" pitchFamily="18" charset="0"/>
            </a:endParaRPr>
          </a:p>
          <a:p>
            <a:pPr lvl="0"/>
            <a:r>
              <a:rPr lang="uk-UA" b="1" dirty="0" smtClean="0">
                <a:solidFill>
                  <a:srgbClr val="FA8C00"/>
                </a:solidFill>
                <a:latin typeface="Times New Roman" panose="02020603050405020304" pitchFamily="18" charset="0"/>
                <a:cs typeface="Times New Roman" panose="02020603050405020304" pitchFamily="18" charset="0"/>
              </a:rPr>
              <a:t>               • </a:t>
            </a:r>
            <a:r>
              <a:rPr lang="uk-UA" b="1" dirty="0">
                <a:solidFill>
                  <a:srgbClr val="FA8C00"/>
                </a:solidFill>
                <a:latin typeface="Times New Roman" panose="02020603050405020304" pitchFamily="18" charset="0"/>
                <a:cs typeface="Times New Roman" panose="02020603050405020304" pitchFamily="18" charset="0"/>
              </a:rPr>
              <a:t>здійснення зйомки та розміщення матеріалів </a:t>
            </a:r>
            <a:r>
              <a:rPr lang="uk-UA" b="1" dirty="0" smtClean="0">
                <a:solidFill>
                  <a:srgbClr val="FA8C00"/>
                </a:solidFill>
                <a:latin typeface="Times New Roman" panose="02020603050405020304" pitchFamily="18" charset="0"/>
                <a:cs typeface="Times New Roman" panose="02020603050405020304" pitchFamily="18" charset="0"/>
              </a:rPr>
              <a:t>в </a:t>
            </a:r>
            <a:r>
              <a:rPr lang="uk-UA" b="1" dirty="0">
                <a:solidFill>
                  <a:srgbClr val="FA8C00"/>
                </a:solidFill>
                <a:latin typeface="Times New Roman" panose="02020603050405020304" pitchFamily="18" charset="0"/>
                <a:cs typeface="Times New Roman" panose="02020603050405020304" pitchFamily="18" charset="0"/>
              </a:rPr>
              <a:t>інтересах національної безпеки, економічного добробуту та прав людини </a:t>
            </a:r>
            <a:r>
              <a:rPr lang="uk-UA" b="1" u="sng" dirty="0">
                <a:solidFill>
                  <a:srgbClr val="FA8C00"/>
                </a:solidFill>
                <a:latin typeface="Times New Roman" panose="02020603050405020304" pitchFamily="18" charset="0"/>
                <a:cs typeface="Times New Roman" panose="02020603050405020304" pitchFamily="18" charset="0"/>
              </a:rPr>
              <a:t>(частина 2 статті 32 Конституції України</a:t>
            </a:r>
            <a:r>
              <a:rPr lang="uk-UA" b="1" u="sng" dirty="0" smtClean="0">
                <a:solidFill>
                  <a:srgbClr val="FA8C00"/>
                </a:solidFill>
                <a:latin typeface="Times New Roman" panose="02020603050405020304" pitchFamily="18" charset="0"/>
                <a:cs typeface="Times New Roman" panose="02020603050405020304" pitchFamily="18" charset="0"/>
              </a:rPr>
              <a:t>)</a:t>
            </a:r>
            <a:r>
              <a:rPr lang="uk-UA" b="1" dirty="0" smtClean="0">
                <a:solidFill>
                  <a:srgbClr val="FA8C00"/>
                </a:solidFill>
                <a:latin typeface="Times New Roman" panose="02020603050405020304" pitchFamily="18" charset="0"/>
                <a:cs typeface="Times New Roman" panose="02020603050405020304" pitchFamily="18" charset="0"/>
              </a:rPr>
              <a:t>;</a:t>
            </a:r>
          </a:p>
          <a:p>
            <a:pPr lvl="0"/>
            <a:r>
              <a:rPr lang="uk-UA" b="1" dirty="0" smtClean="0">
                <a:solidFill>
                  <a:srgbClr val="FA8C00"/>
                </a:solidFill>
                <a:latin typeface="Times New Roman" panose="02020603050405020304" pitchFamily="18" charset="0"/>
                <a:cs typeface="Times New Roman" panose="02020603050405020304" pitchFamily="18" charset="0"/>
              </a:rPr>
              <a:t>    • </a:t>
            </a:r>
            <a:r>
              <a:rPr lang="uk-UA" b="1" dirty="0">
                <a:solidFill>
                  <a:srgbClr val="FA8C00"/>
                </a:solidFill>
                <a:latin typeface="Times New Roman" panose="02020603050405020304" pitchFamily="18" charset="0"/>
                <a:cs typeface="Times New Roman" panose="02020603050405020304" pitchFamily="18" charset="0"/>
              </a:rPr>
              <a:t>якщо відзняті матеріали </a:t>
            </a:r>
            <a:r>
              <a:rPr lang="ru-RU" b="1" dirty="0">
                <a:solidFill>
                  <a:srgbClr val="FA8C00"/>
                </a:solidFill>
                <a:latin typeface="Times New Roman" panose="02020603050405020304" pitchFamily="18" charset="0"/>
                <a:cs typeface="Times New Roman" panose="02020603050405020304" pitchFamily="18" charset="0"/>
              </a:rPr>
              <a:t>не </a:t>
            </a:r>
            <a:r>
              <a:rPr lang="uk-UA" b="1" dirty="0">
                <a:solidFill>
                  <a:srgbClr val="FA8C00"/>
                </a:solidFill>
                <a:latin typeface="Times New Roman" panose="02020603050405020304" pitchFamily="18" charset="0"/>
                <a:cs typeface="Times New Roman" panose="02020603050405020304" pitchFamily="18" charset="0"/>
              </a:rPr>
              <a:t>дають можливості ідентифікувати </a:t>
            </a:r>
            <a:r>
              <a:rPr lang="ru-RU" b="1" dirty="0">
                <a:solidFill>
                  <a:srgbClr val="FA8C00"/>
                </a:solidFill>
                <a:latin typeface="Times New Roman" panose="02020603050405020304" pitchFamily="18" charset="0"/>
                <a:cs typeface="Times New Roman" panose="02020603050405020304" pitchFamily="18" charset="0"/>
              </a:rPr>
              <a:t>особу </a:t>
            </a:r>
            <a:r>
              <a:rPr lang="uk-UA" b="1" dirty="0">
                <a:solidFill>
                  <a:srgbClr val="FA8C00"/>
                </a:solidFill>
                <a:latin typeface="Times New Roman" panose="02020603050405020304" pitchFamily="18" charset="0"/>
                <a:cs typeface="Times New Roman" panose="02020603050405020304" pitchFamily="18" charset="0"/>
              </a:rPr>
              <a:t>дитини </a:t>
            </a:r>
            <a:r>
              <a:rPr lang="uk-UA" b="1" u="sng" dirty="0">
                <a:solidFill>
                  <a:srgbClr val="FA8C00"/>
                </a:solidFill>
                <a:latin typeface="Times New Roman" panose="02020603050405020304" pitchFamily="18" charset="0"/>
                <a:cs typeface="Times New Roman" panose="02020603050405020304" pitchFamily="18" charset="0"/>
              </a:rPr>
              <a:t>(Рішення Європейського </a:t>
            </a:r>
            <a:r>
              <a:rPr lang="ru-RU" b="1" u="sng" dirty="0">
                <a:solidFill>
                  <a:srgbClr val="FA8C00"/>
                </a:solidFill>
                <a:latin typeface="Times New Roman" panose="02020603050405020304" pitchFamily="18" charset="0"/>
                <a:cs typeface="Times New Roman" panose="02020603050405020304" pitchFamily="18" charset="0"/>
              </a:rPr>
              <a:t>суду з прав </a:t>
            </a:r>
            <a:r>
              <a:rPr lang="uk-UA" b="1" u="sng" dirty="0">
                <a:solidFill>
                  <a:srgbClr val="FA8C00"/>
                </a:solidFill>
                <a:latin typeface="Times New Roman" panose="02020603050405020304" pitchFamily="18" charset="0"/>
                <a:cs typeface="Times New Roman" panose="02020603050405020304" pitchFamily="18" charset="0"/>
              </a:rPr>
              <a:t>людини</a:t>
            </a:r>
            <a:r>
              <a:rPr lang="ru-RU" b="1" u="sng" dirty="0">
                <a:solidFill>
                  <a:srgbClr val="FA8C00"/>
                </a:solidFill>
                <a:latin typeface="Times New Roman" panose="02020603050405020304" pitchFamily="18" charset="0"/>
                <a:cs typeface="Times New Roman" panose="02020603050405020304" pitchFamily="18" charset="0"/>
              </a:rPr>
              <a:t> у </a:t>
            </a:r>
            <a:r>
              <a:rPr lang="uk-UA" b="1" u="sng" dirty="0">
                <a:solidFill>
                  <a:srgbClr val="FA8C00"/>
                </a:solidFill>
                <a:latin typeface="Times New Roman" panose="02020603050405020304" pitchFamily="18" charset="0"/>
                <a:cs typeface="Times New Roman" panose="02020603050405020304" pitchFamily="18" charset="0"/>
              </a:rPr>
              <a:t>справі</a:t>
            </a:r>
            <a:r>
              <a:rPr lang="ru-RU" b="1" u="sng" dirty="0">
                <a:solidFill>
                  <a:srgbClr val="FA8C00"/>
                </a:solidFill>
                <a:latin typeface="Times New Roman" panose="02020603050405020304" pitchFamily="18" charset="0"/>
                <a:cs typeface="Times New Roman" panose="02020603050405020304" pitchFamily="18" charset="0"/>
              </a:rPr>
              <a:t> </a:t>
            </a:r>
            <a:r>
              <a:rPr lang="en-US" b="1" u="sng" dirty="0">
                <a:solidFill>
                  <a:srgbClr val="FA8C00"/>
                </a:solidFill>
                <a:latin typeface="Times New Roman" panose="02020603050405020304" pitchFamily="18" charset="0"/>
                <a:cs typeface="Times New Roman" panose="02020603050405020304" pitchFamily="18" charset="0"/>
              </a:rPr>
              <a:t>Kahn vs.</a:t>
            </a:r>
            <a:r>
              <a:rPr lang="uk-UA" b="1" u="sng" dirty="0">
                <a:solidFill>
                  <a:srgbClr val="FA8C00"/>
                </a:solidFill>
                <a:latin typeface="Times New Roman" panose="02020603050405020304" pitchFamily="18" charset="0"/>
                <a:cs typeface="Times New Roman" panose="02020603050405020304" pitchFamily="18" charset="0"/>
              </a:rPr>
              <a:t> </a:t>
            </a:r>
            <a:r>
              <a:rPr lang="en-US" b="1" u="sng" dirty="0">
                <a:solidFill>
                  <a:srgbClr val="FA8C00"/>
                </a:solidFill>
                <a:latin typeface="Times New Roman" panose="02020603050405020304" pitchFamily="18" charset="0"/>
                <a:cs typeface="Times New Roman" panose="02020603050405020304" pitchFamily="18" charset="0"/>
              </a:rPr>
              <a:t>Germany </a:t>
            </a:r>
            <a:r>
              <a:rPr lang="uk-UA" b="1" u="sng" dirty="0">
                <a:solidFill>
                  <a:srgbClr val="FA8C00"/>
                </a:solidFill>
                <a:latin typeface="Times New Roman" panose="02020603050405020304" pitchFamily="18" charset="0"/>
                <a:cs typeface="Times New Roman" panose="02020603050405020304" pitchFamily="18" charset="0"/>
              </a:rPr>
              <a:t>від</a:t>
            </a:r>
            <a:r>
              <a:rPr lang="ru-RU" b="1" u="sng" dirty="0">
                <a:solidFill>
                  <a:srgbClr val="FA8C00"/>
                </a:solidFill>
                <a:latin typeface="Times New Roman" panose="02020603050405020304" pitchFamily="18" charset="0"/>
                <a:cs typeface="Times New Roman" panose="02020603050405020304" pitchFamily="18" charset="0"/>
              </a:rPr>
              <a:t> 17 </a:t>
            </a:r>
            <a:r>
              <a:rPr lang="uk-UA" b="1" u="sng" dirty="0">
                <a:solidFill>
                  <a:srgbClr val="FA8C00"/>
                </a:solidFill>
                <a:latin typeface="Times New Roman" panose="02020603050405020304" pitchFamily="18" charset="0"/>
                <a:cs typeface="Times New Roman" panose="02020603050405020304" pitchFamily="18" charset="0"/>
              </a:rPr>
              <a:t>березня</a:t>
            </a:r>
            <a:r>
              <a:rPr lang="ru-RU" b="1" u="sng" dirty="0">
                <a:solidFill>
                  <a:srgbClr val="FA8C00"/>
                </a:solidFill>
                <a:latin typeface="Times New Roman" panose="02020603050405020304" pitchFamily="18" charset="0"/>
                <a:cs typeface="Times New Roman" panose="02020603050405020304" pitchFamily="18" charset="0"/>
              </a:rPr>
              <a:t> 2016 р</a:t>
            </a:r>
            <a:r>
              <a:rPr lang="ru-RU" b="1" u="sng" dirty="0" smtClean="0">
                <a:solidFill>
                  <a:srgbClr val="FA8C00"/>
                </a:solidFill>
                <a:latin typeface="Times New Roman" panose="02020603050405020304" pitchFamily="18" charset="0"/>
                <a:cs typeface="Times New Roman" panose="02020603050405020304" pitchFamily="18" charset="0"/>
              </a:rPr>
              <a:t>.)</a:t>
            </a:r>
            <a:endParaRPr lang="ru-RU" b="1" dirty="0">
              <a:solidFill>
                <a:srgbClr val="FA8C00"/>
              </a:solidFill>
              <a:latin typeface="Times New Roman" panose="02020603050405020304" pitchFamily="18" charset="0"/>
              <a:cs typeface="Times New Roman" panose="02020603050405020304" pitchFamily="18" charset="0"/>
            </a:endParaRPr>
          </a:p>
        </p:txBody>
      </p:sp>
      <p:grpSp>
        <p:nvGrpSpPr>
          <p:cNvPr id="24" name="Group 24"/>
          <p:cNvGrpSpPr/>
          <p:nvPr/>
        </p:nvGrpSpPr>
        <p:grpSpPr>
          <a:xfrm>
            <a:off x="4120445" y="5678311"/>
            <a:ext cx="958890" cy="959758"/>
            <a:chOff x="0" y="0"/>
            <a:chExt cx="6350000" cy="6350000"/>
          </a:xfrm>
          <a:solidFill>
            <a:srgbClr val="202EE2"/>
          </a:solidFill>
        </p:grpSpPr>
        <p:sp>
          <p:nvSpPr>
            <p:cNvPr id="25" name="Freeform 25"/>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pic>
        <p:nvPicPr>
          <p:cNvPr id="1027"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010428" y="2872981"/>
            <a:ext cx="334962"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428073" y="2304218"/>
            <a:ext cx="306901" cy="309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41" y="2653907"/>
            <a:ext cx="54927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Блок-схема: узел 17"/>
          <p:cNvSpPr/>
          <p:nvPr/>
        </p:nvSpPr>
        <p:spPr>
          <a:xfrm>
            <a:off x="75842" y="2653907"/>
            <a:ext cx="1755826" cy="1661423"/>
          </a:xfrm>
          <a:prstGeom prst="flowChartConnector">
            <a:avLst/>
          </a:prstGeom>
          <a:solidFill>
            <a:srgbClr val="0046D2"/>
          </a:solidFill>
          <a:ln w="25400" cap="flat" cmpd="sng" algn="ctr">
            <a:solidFill>
              <a:srgbClr val="4F81BD">
                <a:shade val="50000"/>
              </a:srgbClr>
            </a:solidFill>
            <a:prstDash val="solid"/>
          </a:ln>
          <a:effectLst>
            <a:softEdge rad="3175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dirty="0" smtClean="0">
              <a:ln>
                <a:noFill/>
              </a:ln>
              <a:solidFill>
                <a:prstClr val="white"/>
              </a:solidFill>
              <a:effectLst/>
              <a:uLnTx/>
              <a:uFillTx/>
              <a:latin typeface="Calibri"/>
              <a:ea typeface="+mn-ea"/>
              <a:cs typeface="+mn-cs"/>
            </a:endParaRPr>
          </a:p>
        </p:txBody>
      </p:sp>
      <p:sp>
        <p:nvSpPr>
          <p:cNvPr id="5" name="Прямоугольник 4"/>
          <p:cNvSpPr/>
          <p:nvPr/>
        </p:nvSpPr>
        <p:spPr>
          <a:xfrm>
            <a:off x="75842" y="2992513"/>
            <a:ext cx="1707704" cy="1015663"/>
          </a:xfrm>
          <a:prstGeom prst="rect">
            <a:avLst/>
          </a:prstGeom>
        </p:spPr>
        <p:txBody>
          <a:bodyPr wrap="square">
            <a:spAutoFit/>
          </a:bodyPr>
          <a:lstStyle/>
          <a:p>
            <a:pPr algn="ctr"/>
            <a:r>
              <a:rPr lang="uk-UA" sz="2000" b="1" i="1" u="sng" dirty="0" smtClean="0">
                <a:solidFill>
                  <a:schemeClr val="bg1"/>
                </a:solidFill>
                <a:latin typeface="Times New Roman" panose="02020603050405020304" pitchFamily="18" charset="0"/>
                <a:cs typeface="Times New Roman" panose="02020603050405020304" pitchFamily="18" charset="0"/>
              </a:rPr>
              <a:t>Дозвіл </a:t>
            </a:r>
          </a:p>
          <a:p>
            <a:pPr algn="ctr"/>
            <a:r>
              <a:rPr lang="uk-UA" sz="2000" b="1" i="1" u="sng" dirty="0" smtClean="0">
                <a:solidFill>
                  <a:schemeClr val="bg1"/>
                </a:solidFill>
                <a:latin typeface="Times New Roman" panose="02020603050405020304" pitchFamily="18" charset="0"/>
                <a:cs typeface="Times New Roman" panose="02020603050405020304" pitchFamily="18" charset="0"/>
              </a:rPr>
              <a:t>не потрібен</a:t>
            </a:r>
          </a:p>
          <a:p>
            <a:pPr algn="ctr"/>
            <a:r>
              <a:rPr lang="uk-UA" sz="2000" b="1" i="1" u="sng" dirty="0" smtClean="0">
                <a:solidFill>
                  <a:schemeClr val="bg1"/>
                </a:solidFill>
                <a:latin typeface="Times New Roman" panose="02020603050405020304" pitchFamily="18" charset="0"/>
                <a:cs typeface="Times New Roman" panose="02020603050405020304" pitchFamily="18" charset="0"/>
              </a:rPr>
              <a:t>у разі</a:t>
            </a:r>
            <a:r>
              <a:rPr lang="uk-UA" sz="2000" b="1" u="sng" dirty="0" smtClean="0">
                <a:solidFill>
                  <a:schemeClr val="bg1"/>
                </a:solidFill>
                <a:latin typeface="Times New Roman" panose="02020603050405020304" pitchFamily="18" charset="0"/>
                <a:cs typeface="Times New Roman" panose="02020603050405020304" pitchFamily="18" charset="0"/>
              </a:rPr>
              <a:t>:</a:t>
            </a:r>
            <a:endParaRPr lang="ru-RU"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8304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2984" t="10187" r="4503" b="11706"/>
          <a:stretch>
            <a:fillRect/>
          </a:stretch>
        </p:blipFill>
        <p:spPr>
          <a:xfrm>
            <a:off x="0" y="0"/>
            <a:ext cx="12192000" cy="6858000"/>
          </a:xfrm>
          <a:prstGeom prst="rect">
            <a:avLst/>
          </a:prstGeom>
        </p:spPr>
      </p:pic>
      <p:grpSp>
        <p:nvGrpSpPr>
          <p:cNvPr id="24" name="Group 24"/>
          <p:cNvGrpSpPr/>
          <p:nvPr/>
        </p:nvGrpSpPr>
        <p:grpSpPr>
          <a:xfrm>
            <a:off x="492039" y="691945"/>
            <a:ext cx="1312650" cy="1277956"/>
            <a:chOff x="0" y="0"/>
            <a:chExt cx="6350000" cy="6350000"/>
          </a:xfrm>
          <a:solidFill>
            <a:srgbClr val="202EE2"/>
          </a:solidFill>
        </p:grpSpPr>
        <p:sp>
          <p:nvSpPr>
            <p:cNvPr id="25" name="Freeform 25"/>
            <p:cNvSpPr/>
            <p:nvPr/>
          </p:nvSpPr>
          <p:spPr>
            <a:xfrm>
              <a:off x="14167" y="0"/>
              <a:ext cx="6321665" cy="6350000"/>
            </a:xfrm>
            <a:custGeom>
              <a:avLst/>
              <a:gdLst/>
              <a:ahLst/>
              <a:cxnLst/>
              <a:rect l="l" t="t" r="r" b="b"/>
              <a:pathLst>
                <a:path w="6321665" h="6350000">
                  <a:moveTo>
                    <a:pt x="3160833" y="0"/>
                  </a:moveTo>
                  <a:lnTo>
                    <a:pt x="3160833" y="0"/>
                  </a:lnTo>
                  <a:cubicBezTo>
                    <a:pt x="4908795" y="7817"/>
                    <a:pt x="6321666" y="1427021"/>
                    <a:pt x="6321666" y="3175000"/>
                  </a:cubicBezTo>
                  <a:cubicBezTo>
                    <a:pt x="6321666" y="4922979"/>
                    <a:pt x="4908795" y="6342183"/>
                    <a:pt x="3160833" y="6350000"/>
                  </a:cubicBezTo>
                  <a:cubicBezTo>
                    <a:pt x="1412871" y="6342183"/>
                    <a:pt x="0" y="4922979"/>
                    <a:pt x="0" y="3175000"/>
                  </a:cubicBezTo>
                  <a:cubicBezTo>
                    <a:pt x="0" y="1427021"/>
                    <a:pt x="1412871" y="7817"/>
                    <a:pt x="3160833" y="0"/>
                  </a:cubicBezTo>
                  <a:close/>
                </a:path>
              </a:pathLst>
            </a:custGeom>
            <a:grpFill/>
          </p:spPr>
        </p:sp>
      </p:gr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5012" y="2748397"/>
            <a:ext cx="1227295" cy="1227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1991" y="936086"/>
            <a:ext cx="652560" cy="652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492040" y="107170"/>
            <a:ext cx="11207919" cy="584775"/>
          </a:xfrm>
          <a:prstGeom prst="rect">
            <a:avLst/>
          </a:prstGeom>
        </p:spPr>
        <p:txBody>
          <a:bodyPr wrap="square">
            <a:spAutoFit/>
          </a:bodyPr>
          <a:lstStyle/>
          <a:p>
            <a:pPr algn="ctr"/>
            <a:r>
              <a:rPr lang="uk-UA" sz="3200" b="1" u="sng" dirty="0" smtClean="0">
                <a:solidFill>
                  <a:srgbClr val="0000FF"/>
                </a:solidFill>
                <a:latin typeface="Times New Roman" panose="02020603050405020304" pitchFamily="18" charset="0"/>
                <a:cs typeface="Times New Roman" panose="02020603050405020304" pitchFamily="18" charset="0"/>
              </a:rPr>
              <a:t>Загальні правила, які мають знати і виконувати всі учні:</a:t>
            </a:r>
            <a:endParaRPr lang="uk-UA" sz="3200" b="1" u="sng" dirty="0">
              <a:solidFill>
                <a:srgbClr val="0000FF"/>
              </a:solidFill>
              <a:latin typeface="Times New Roman" panose="02020603050405020304" pitchFamily="18" charset="0"/>
              <a:cs typeface="Times New Roman" panose="02020603050405020304" pitchFamily="18" charset="0"/>
            </a:endParaRPr>
          </a:p>
        </p:txBody>
      </p:sp>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4316" y="1803671"/>
            <a:ext cx="490594" cy="497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42678" y="945963"/>
            <a:ext cx="3143455" cy="3046372"/>
          </a:xfrm>
          <a:prstGeom prst="rect">
            <a:avLst/>
          </a:prstGeom>
          <a:noFill/>
          <a:ln>
            <a:noFill/>
          </a:ln>
          <a:effectLst>
            <a:outerShdw dist="35921" dir="2700000" algn="ctr" rotWithShape="0">
              <a:schemeClr val="bg2"/>
            </a:outerShdw>
            <a:reflection blurRad="6350" stA="52000" endA="300" endPos="35000" dir="5400000" sy="-100000" algn="bl" rotWithShape="0"/>
            <a:softEdge rad="63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7380" y="974477"/>
            <a:ext cx="2981325" cy="2889250"/>
          </a:xfrm>
          <a:prstGeom prst="rect">
            <a:avLst/>
          </a:prstGeom>
          <a:noFill/>
          <a:ln>
            <a:noFill/>
          </a:ln>
          <a:effectLst>
            <a:reflection blurRad="6350" stA="52000" endA="300" endPos="35000" dir="5400000" sy="-100000" algn="bl" rotWithShape="0"/>
            <a:softEdge rad="63500"/>
          </a:effectLst>
        </p:spPr>
      </p:pic>
      <p:sp>
        <p:nvSpPr>
          <p:cNvPr id="15" name="Прямоугольник 14"/>
          <p:cNvSpPr/>
          <p:nvPr/>
        </p:nvSpPr>
        <p:spPr>
          <a:xfrm>
            <a:off x="4677936" y="1442507"/>
            <a:ext cx="2672938" cy="2062103"/>
          </a:xfrm>
          <a:prstGeom prst="rect">
            <a:avLst/>
          </a:prstGeom>
        </p:spPr>
        <p:txBody>
          <a:bodyPr wrap="square">
            <a:spAutoFit/>
          </a:bodyPr>
          <a:lstStyle/>
          <a:p>
            <a:pPr algn="ctr"/>
            <a:r>
              <a:rPr lang="uk-UA" sz="1600" b="1" i="1" u="sng" dirty="0">
                <a:solidFill>
                  <a:schemeClr val="bg1"/>
                </a:solidFill>
                <a:latin typeface="Times New Roman" panose="02020603050405020304" pitchFamily="18" charset="0"/>
                <a:cs typeface="Times New Roman" panose="02020603050405020304" pitchFamily="18" charset="0"/>
              </a:rPr>
              <a:t>Н</a:t>
            </a:r>
            <a:r>
              <a:rPr lang="uk-UA" sz="1600" b="1" i="1" u="sng" dirty="0" smtClean="0">
                <a:solidFill>
                  <a:schemeClr val="bg1"/>
                </a:solidFill>
                <a:latin typeface="Times New Roman" panose="02020603050405020304" pitchFamily="18" charset="0"/>
                <a:cs typeface="Times New Roman" panose="02020603050405020304" pitchFamily="18" charset="0"/>
              </a:rPr>
              <a:t>е потрібно переходити за покликаннями, які надходять з незнайомих </a:t>
            </a:r>
            <a:r>
              <a:rPr lang="en-US" sz="1600" b="1" i="1" u="sng" dirty="0">
                <a:solidFill>
                  <a:schemeClr val="bg1"/>
                </a:solidFill>
                <a:latin typeface="Times New Roman" panose="02020603050405020304" pitchFamily="18" charset="0"/>
                <a:cs typeface="Times New Roman" panose="02020603050405020304" pitchFamily="18" charset="0"/>
              </a:rPr>
              <a:t>@</a:t>
            </a:r>
            <a:r>
              <a:rPr lang="uk-UA" sz="1600" b="1" i="1" u="sng" dirty="0" smtClean="0">
                <a:solidFill>
                  <a:schemeClr val="bg1"/>
                </a:solidFill>
                <a:latin typeface="Times New Roman" panose="02020603050405020304" pitchFamily="18" charset="0"/>
                <a:cs typeface="Times New Roman" panose="02020603050405020304" pitchFamily="18" charset="0"/>
              </a:rPr>
              <a:t>адрес</a:t>
            </a:r>
            <a:r>
              <a:rPr lang="en-US" sz="1600" b="1" i="1" u="sng" dirty="0" smtClean="0">
                <a:solidFill>
                  <a:schemeClr val="bg1"/>
                </a:solidFill>
                <a:latin typeface="Times New Roman" panose="02020603050405020304" pitchFamily="18" charset="0"/>
                <a:cs typeface="Times New Roman" panose="02020603050405020304" pitchFamily="18" charset="0"/>
              </a:rPr>
              <a:t> </a:t>
            </a:r>
            <a:r>
              <a:rPr lang="uk-UA" sz="1600" b="1" i="1" u="sng" dirty="0" smtClean="0">
                <a:solidFill>
                  <a:schemeClr val="bg1"/>
                </a:solidFill>
                <a:latin typeface="Times New Roman" panose="02020603050405020304" pitchFamily="18" charset="0"/>
                <a:cs typeface="Times New Roman" panose="02020603050405020304" pitchFamily="18" charset="0"/>
              </a:rPr>
              <a:t>чи у повідомленнях від невідомих адресатів в </a:t>
            </a:r>
            <a:r>
              <a:rPr lang="uk-UA" sz="1600" b="1" i="1" u="sng" dirty="0" err="1" smtClean="0">
                <a:solidFill>
                  <a:schemeClr val="bg1"/>
                </a:solidFill>
                <a:latin typeface="Times New Roman" panose="02020603050405020304" pitchFamily="18" charset="0"/>
                <a:cs typeface="Times New Roman" panose="02020603050405020304" pitchFamily="18" charset="0"/>
              </a:rPr>
              <a:t>месенджерах</a:t>
            </a:r>
            <a:r>
              <a:rPr lang="uk-UA" sz="1600" b="1" i="1" u="sng" dirty="0" smtClean="0">
                <a:solidFill>
                  <a:schemeClr val="bg1"/>
                </a:solidFill>
                <a:latin typeface="Times New Roman" panose="02020603050405020304" pitchFamily="18" charset="0"/>
                <a:cs typeface="Times New Roman" panose="02020603050405020304" pitchFamily="18" charset="0"/>
              </a:rPr>
              <a:t>; </a:t>
            </a:r>
            <a:r>
              <a:rPr lang="uk-UA" sz="1600" b="1" i="1" u="sng" dirty="0" smtClean="0">
                <a:solidFill>
                  <a:schemeClr val="bg1"/>
                </a:solidFill>
                <a:latin typeface="Times New Roman" panose="02020603050405020304" pitchFamily="18" charset="0"/>
                <a:cs typeface="Times New Roman" panose="02020603050405020304" pitchFamily="18" charset="0"/>
              </a:rPr>
              <a:t>такі повідомлення варто ігнорувати</a:t>
            </a:r>
            <a:r>
              <a:rPr lang="en-US" sz="1600" b="1" i="1" u="sng" dirty="0" smtClean="0">
                <a:solidFill>
                  <a:schemeClr val="bg1"/>
                </a:solidFill>
                <a:latin typeface="Times New Roman" panose="02020603050405020304" pitchFamily="18" charset="0"/>
                <a:cs typeface="Times New Roman" panose="02020603050405020304" pitchFamily="18" charset="0"/>
              </a:rPr>
              <a:t>/</a:t>
            </a:r>
            <a:r>
              <a:rPr lang="uk-UA" sz="1600" b="1" i="1" u="sng" dirty="0" smtClean="0">
                <a:solidFill>
                  <a:schemeClr val="bg1"/>
                </a:solidFill>
                <a:latin typeface="Times New Roman" panose="02020603050405020304" pitchFamily="18" charset="0"/>
                <a:cs typeface="Times New Roman" panose="02020603050405020304" pitchFamily="18" charset="0"/>
              </a:rPr>
              <a:t>блокувати</a:t>
            </a:r>
            <a:endParaRPr lang="uk-UA" sz="1600" b="1" i="1" u="sng" dirty="0">
              <a:solidFill>
                <a:schemeClr val="bg1"/>
              </a:solidFill>
              <a:latin typeface="Times New Roman" panose="02020603050405020304" pitchFamily="18" charset="0"/>
              <a:cs typeface="Times New Roman" panose="02020603050405020304" pitchFamily="18" charset="0"/>
            </a:endParaRPr>
          </a:p>
        </p:txBody>
      </p:sp>
      <p:sp>
        <p:nvSpPr>
          <p:cNvPr id="16" name="Прямоугольник 15"/>
          <p:cNvSpPr/>
          <p:nvPr/>
        </p:nvSpPr>
        <p:spPr>
          <a:xfrm>
            <a:off x="8413749" y="1803812"/>
            <a:ext cx="2668586" cy="830997"/>
          </a:xfrm>
          <a:prstGeom prst="rect">
            <a:avLst/>
          </a:prstGeom>
        </p:spPr>
        <p:txBody>
          <a:bodyPr wrap="square">
            <a:spAutoFit/>
          </a:bodyPr>
          <a:lstStyle/>
          <a:p>
            <a:pPr algn="ctr"/>
            <a:r>
              <a:rPr lang="uk-UA" sz="1600" b="1" i="1" u="sng" dirty="0">
                <a:solidFill>
                  <a:schemeClr val="bg1"/>
                </a:solidFill>
                <a:latin typeface="Times New Roman" panose="02020603050405020304" pitchFamily="18" charset="0"/>
                <a:cs typeface="Times New Roman" panose="02020603050405020304" pitchFamily="18" charset="0"/>
              </a:rPr>
              <a:t>Т</a:t>
            </a:r>
            <a:r>
              <a:rPr lang="uk-UA" sz="1600" b="1" i="1" u="sng" dirty="0" smtClean="0">
                <a:solidFill>
                  <a:schemeClr val="bg1"/>
                </a:solidFill>
                <a:latin typeface="Times New Roman" panose="02020603050405020304" pitchFamily="18" charset="0"/>
                <a:cs typeface="Times New Roman" panose="02020603050405020304" pitchFamily="18" charset="0"/>
              </a:rPr>
              <a:t>римайте свої паролі у </a:t>
            </a:r>
            <a:r>
              <a:rPr lang="uk-UA" sz="1600" b="1" i="1" u="sng" dirty="0" smtClean="0">
                <a:solidFill>
                  <a:schemeClr val="bg1"/>
                </a:solidFill>
                <a:latin typeface="Times New Roman" panose="02020603050405020304" pitchFamily="18" charset="0"/>
                <a:cs typeface="Times New Roman" panose="02020603050405020304" pitchFamily="18" charset="0"/>
              </a:rPr>
              <a:t>секреті від сторонніх осіб, а </a:t>
            </a:r>
            <a:r>
              <a:rPr lang="uk-UA" sz="1600" b="1" i="1" u="sng" smtClean="0">
                <a:solidFill>
                  <a:schemeClr val="bg1"/>
                </a:solidFill>
                <a:latin typeface="Times New Roman" panose="02020603050405020304" pitchFamily="18" charset="0"/>
                <a:cs typeface="Times New Roman" panose="02020603050405020304" pitchFamily="18" charset="0"/>
              </a:rPr>
              <a:t>не від </a:t>
            </a:r>
            <a:r>
              <a:rPr lang="uk-UA" sz="1600" b="1" i="1" u="sng" dirty="0" smtClean="0">
                <a:solidFill>
                  <a:schemeClr val="bg1"/>
                </a:solidFill>
                <a:latin typeface="Times New Roman" panose="02020603050405020304" pitchFamily="18" charset="0"/>
                <a:cs typeface="Times New Roman" panose="02020603050405020304" pitchFamily="18" charset="0"/>
              </a:rPr>
              <a:t>батьків </a:t>
            </a:r>
            <a:endParaRPr lang="uk-UA" sz="1600" b="1" i="1" u="sng" dirty="0">
              <a:solidFill>
                <a:schemeClr val="bg1"/>
              </a:solidFill>
              <a:latin typeface="Times New Roman" panose="02020603050405020304" pitchFamily="18" charset="0"/>
              <a:cs typeface="Times New Roman" panose="02020603050405020304" pitchFamily="18" charset="0"/>
            </a:endParaRPr>
          </a:p>
        </p:txBody>
      </p:sp>
      <p:pic>
        <p:nvPicPr>
          <p:cNvPr id="3076"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25930" y="2638177"/>
            <a:ext cx="12255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1521" y="936086"/>
            <a:ext cx="3020940" cy="2927641"/>
          </a:xfrm>
          <a:prstGeom prst="rect">
            <a:avLst/>
          </a:prstGeom>
          <a:noFill/>
          <a:ln>
            <a:noFill/>
          </a:ln>
          <a:effectLst>
            <a:outerShdw dist="35921" dir="2700000" algn="ctr" rotWithShape="0">
              <a:schemeClr val="bg2"/>
            </a:outerShdw>
            <a:reflection blurRad="6350" stA="52000" endA="300" endPos="35000" dir="5400000" sy="-100000" algn="bl" rotWithShape="0"/>
            <a:softEdge rad="63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Прямоугольник 13"/>
          <p:cNvSpPr/>
          <p:nvPr/>
        </p:nvSpPr>
        <p:spPr>
          <a:xfrm>
            <a:off x="822860" y="1376725"/>
            <a:ext cx="2555565" cy="2062103"/>
          </a:xfrm>
          <a:prstGeom prst="rect">
            <a:avLst/>
          </a:prstGeom>
        </p:spPr>
        <p:txBody>
          <a:bodyPr wrap="square">
            <a:spAutoFit/>
          </a:bodyPr>
          <a:lstStyle/>
          <a:p>
            <a:pPr algn="ctr"/>
            <a:r>
              <a:rPr lang="uk-UA" sz="1600" b="1" i="1" u="sng" dirty="0" smtClean="0">
                <a:solidFill>
                  <a:schemeClr val="bg1"/>
                </a:solidFill>
                <a:latin typeface="Times New Roman" panose="02020603050405020304" pitchFamily="18" charset="0"/>
                <a:cs typeface="Times New Roman" panose="02020603050405020304" pitchFamily="18" charset="0"/>
              </a:rPr>
              <a:t>Не повідомляй незнайомцям, з якими ти спілкуєшся в Інтернеті, про своїх батьків, місце їхньої роботи, свою адресу та не зустрічайся з ними в реальному житті</a:t>
            </a:r>
            <a:endParaRPr lang="uk-UA" sz="1600" b="1" i="1" u="sng" dirty="0">
              <a:solidFill>
                <a:schemeClr val="bg1"/>
              </a:solidFill>
              <a:latin typeface="Times New Roman" panose="02020603050405020304" pitchFamily="18" charset="0"/>
              <a:cs typeface="Times New Roman" panose="02020603050405020304" pitchFamily="18" charset="0"/>
            </a:endParaRPr>
          </a:p>
        </p:txBody>
      </p:sp>
      <p:pic>
        <p:nvPicPr>
          <p:cNvPr id="3080" name="Picture 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64194" y="2481342"/>
            <a:ext cx="1090745" cy="1805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Прямоугольник 4"/>
          <p:cNvSpPr/>
          <p:nvPr/>
        </p:nvSpPr>
        <p:spPr>
          <a:xfrm>
            <a:off x="0" y="4197327"/>
            <a:ext cx="11238705" cy="2339102"/>
          </a:xfrm>
          <a:prstGeom prst="rect">
            <a:avLst/>
          </a:prstGeom>
          <a:ln>
            <a:solidFill>
              <a:srgbClr val="FA8C00"/>
            </a:solidFill>
          </a:ln>
        </p:spPr>
        <p:txBody>
          <a:bodyPr wrap="square">
            <a:spAutoFit/>
          </a:bodyPr>
          <a:lstStyle/>
          <a:p>
            <a:pPr algn="ctr"/>
            <a:r>
              <a:rPr lang="uk-UA" sz="2000" b="1" i="1" u="sng" dirty="0" smtClean="0">
                <a:solidFill>
                  <a:srgbClr val="FF0000"/>
                </a:solidFill>
                <a:latin typeface="Times New Roman" panose="02020603050405020304" pitchFamily="18" charset="0"/>
                <a:cs typeface="Times New Roman" panose="02020603050405020304" pitchFamily="18" charset="0"/>
              </a:rPr>
              <a:t>Акцентуємо увагу керівників закладів загальної середньої освіти:</a:t>
            </a:r>
          </a:p>
          <a:p>
            <a:pPr marL="285750" indent="-285750">
              <a:buFont typeface="Arial" panose="020B0604020202020204" pitchFamily="34" charset="0"/>
              <a:buChar char="•"/>
            </a:pPr>
            <a:r>
              <a:rPr lang="uk-UA" i="1" u="sng" dirty="0" smtClean="0">
                <a:solidFill>
                  <a:srgbClr val="0000FF"/>
                </a:solidFill>
                <a:latin typeface="Times New Roman" panose="02020603050405020304" pitchFamily="18" charset="0"/>
                <a:cs typeface="Times New Roman" panose="02020603050405020304" pitchFamily="18" charset="0"/>
              </a:rPr>
              <a:t>Чи забезпечують наявні фільтри, антивірусні програми та інші заходи безпечний доступ до мережі Інтернет?</a:t>
            </a:r>
          </a:p>
          <a:p>
            <a:pPr marL="285750" indent="-285750">
              <a:buFont typeface="Arial" panose="020B0604020202020204" pitchFamily="34" charset="0"/>
              <a:buChar char="•"/>
            </a:pPr>
            <a:r>
              <a:rPr lang="uk-UA" i="1" u="sng" dirty="0" smtClean="0">
                <a:solidFill>
                  <a:srgbClr val="0000FF"/>
                </a:solidFill>
                <a:latin typeface="Times New Roman" panose="02020603050405020304" pitchFamily="18" charset="0"/>
                <a:cs typeface="Times New Roman" panose="02020603050405020304" pitchFamily="18" charset="0"/>
              </a:rPr>
              <a:t>Чи отримують педагоги достатньо інформації/навчання щодо питань безпеки дітей в Інтернеті?</a:t>
            </a:r>
          </a:p>
          <a:p>
            <a:pPr marL="285750" indent="-285750">
              <a:buFont typeface="Arial" panose="020B0604020202020204" pitchFamily="34" charset="0"/>
              <a:buChar char="•"/>
            </a:pPr>
            <a:r>
              <a:rPr lang="uk-UA" i="1" u="sng" dirty="0" smtClean="0">
                <a:solidFill>
                  <a:srgbClr val="0000FF"/>
                </a:solidFill>
                <a:latin typeface="Times New Roman" panose="02020603050405020304" pitchFamily="18" charset="0"/>
                <a:cs typeface="Times New Roman" panose="02020603050405020304" pitchFamily="18" charset="0"/>
              </a:rPr>
              <a:t>Чи захищені бази персональних даних учасників освітнього процесу?</a:t>
            </a:r>
          </a:p>
          <a:p>
            <a:pPr marL="285750" indent="-285750">
              <a:buFont typeface="Arial" panose="020B0604020202020204" pitchFamily="34" charset="0"/>
              <a:buChar char="•"/>
            </a:pPr>
            <a:r>
              <a:rPr lang="uk-UA" i="1" u="sng" dirty="0" smtClean="0">
                <a:solidFill>
                  <a:srgbClr val="0000FF"/>
                </a:solidFill>
                <a:latin typeface="Times New Roman" panose="02020603050405020304" pitchFamily="18" charset="0"/>
                <a:cs typeface="Times New Roman" panose="02020603050405020304" pitchFamily="18" charset="0"/>
              </a:rPr>
              <a:t>Чи розглядаються питання безпечного користування Інтернетом під час проведення навчальних занять і бесід із учнями в позаурочний час?</a:t>
            </a:r>
          </a:p>
          <a:p>
            <a:pPr marL="285750" indent="-285750">
              <a:buFont typeface="Arial" panose="020B0604020202020204" pitchFamily="34" charset="0"/>
              <a:buChar char="•"/>
            </a:pPr>
            <a:r>
              <a:rPr lang="uk-UA" i="1" u="sng" dirty="0" smtClean="0">
                <a:solidFill>
                  <a:srgbClr val="0000FF"/>
                </a:solidFill>
                <a:latin typeface="Times New Roman" panose="02020603050405020304" pitchFamily="18" charset="0"/>
                <a:cs typeface="Times New Roman" panose="02020603050405020304" pitchFamily="18" charset="0"/>
              </a:rPr>
              <a:t>Чи проводиться інформаційна робота з батьками учнів щодо безпечного користування мережею Інтернет?</a:t>
            </a:r>
            <a:endParaRPr lang="uk-UA" i="1" u="sng" dirty="0">
              <a:solidFill>
                <a:srgbClr val="0000FF"/>
              </a:solidFill>
              <a:latin typeface="Times New Roman" panose="02020603050405020304" pitchFamily="18" charset="0"/>
              <a:cs typeface="Times New Roman" panose="02020603050405020304" pitchFamily="18" charset="0"/>
            </a:endParaRPr>
          </a:p>
        </p:txBody>
      </p:sp>
      <p:pic>
        <p:nvPicPr>
          <p:cNvPr id="3078" name="Picture 6"/>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1280065" y="5677319"/>
            <a:ext cx="859110" cy="859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179825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25999</TotalTime>
  <Words>409</Words>
  <Application>Microsoft Office PowerPoint</Application>
  <PresentationFormat>Произвольный</PresentationFormat>
  <Paragraphs>44</Paragraphs>
  <Slides>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Тема Office</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Administrator</cp:lastModifiedBy>
  <cp:revision>1936</cp:revision>
  <cp:lastPrinted>2023-06-22T14:57:19Z</cp:lastPrinted>
  <dcterms:created xsi:type="dcterms:W3CDTF">2018-12-21T09:29:25Z</dcterms:created>
  <dcterms:modified xsi:type="dcterms:W3CDTF">2023-09-06T13:35:12Z</dcterms:modified>
</cp:coreProperties>
</file>