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735" r:id="rId2"/>
    <p:sldId id="740" r:id="rId3"/>
    <p:sldId id="741" r:id="rId4"/>
    <p:sldId id="742" r:id="rId5"/>
    <p:sldId id="743" r:id="rId6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FF6600"/>
    <a:srgbClr val="FA8C00"/>
    <a:srgbClr val="0000FF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931" autoAdjust="0"/>
  </p:normalViewPr>
  <p:slideViewPr>
    <p:cSldViewPr snapToGrid="0">
      <p:cViewPr>
        <p:scale>
          <a:sx n="82" d="100"/>
          <a:sy n="82" d="100"/>
        </p:scale>
        <p:origin x="-643" y="-2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16.08.2023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659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65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65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659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65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16.08.2023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11092" y="121707"/>
            <a:ext cx="62968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БЕЗПЕЧНЕ ОСВІТНЄ СЕРЕДОВИЩЕ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ВОЄННИЙ СТАН</a:t>
            </a:r>
          </a:p>
          <a:p>
            <a:pPr algn="ctr"/>
            <a:r>
              <a:rPr lang="uk-UA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УКРИТТЯ</a:t>
            </a:r>
            <a:endParaRPr lang="ru-RU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1019" y="1228405"/>
            <a:ext cx="81231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очно,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дистанційно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змішаному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форматі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безпекової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стану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комісіями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86" y="4617654"/>
            <a:ext cx="2268945" cy="191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3031" y="3852815"/>
            <a:ext cx="255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служба з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95104" y="3989689"/>
            <a:ext cx="375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Intel\Downloads\qr-code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369" y="4497521"/>
            <a:ext cx="2355953" cy="199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28918" y="2724682"/>
            <a:ext cx="6555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облаштування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закладі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719" y="4248590"/>
            <a:ext cx="3263791" cy="215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oup 26"/>
          <p:cNvGrpSpPr/>
          <p:nvPr/>
        </p:nvGrpSpPr>
        <p:grpSpPr>
          <a:xfrm>
            <a:off x="-266671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1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2" name="Group 3"/>
          <p:cNvGrpSpPr/>
          <p:nvPr/>
        </p:nvGrpSpPr>
        <p:grpSpPr>
          <a:xfrm>
            <a:off x="0" y="155483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23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4" name="Group 26"/>
          <p:cNvGrpSpPr/>
          <p:nvPr/>
        </p:nvGrpSpPr>
        <p:grpSpPr>
          <a:xfrm>
            <a:off x="11074423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5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3"/>
          <p:cNvGrpSpPr/>
          <p:nvPr/>
        </p:nvGrpSpPr>
        <p:grpSpPr>
          <a:xfrm>
            <a:off x="11194137" y="177019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29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98621" y="2197142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98621" y="3540750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52138" y="4569754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767" y="4569754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058" y="3235623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8579" y="2278007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991835" y="121706"/>
            <a:ext cx="7136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БЕЗПЕЧНЕ ОСВІТНЄ СЕРЕДОВИЩЕ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ВОЄННИЙ СТАН</a:t>
            </a:r>
          </a:p>
          <a:p>
            <a:pPr algn="ctr"/>
            <a:r>
              <a:rPr lang="uk-UA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БЕЗПЕЧНИЙ ПРОСТІР</a:t>
            </a:r>
            <a:endParaRPr lang="ru-RU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2869" y="1463220"/>
            <a:ext cx="409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блаштування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кабінетів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588" y="1932165"/>
            <a:ext cx="47610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повинно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перешкоджати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афи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полички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органайзери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безкаркасні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меблі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розташувати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згрупувати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перешкоджали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рядами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згорнути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килимки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спотикання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62911" y="1448920"/>
            <a:ext cx="415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Безперешкодне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пересування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школі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60114" y="1832552"/>
            <a:ext cx="47610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аксимально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звільнити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коридори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просторові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рекреації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речей,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заважати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екстреній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травмування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сходових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клітинах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нанести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останній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сходинці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перилах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роходи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вільними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доступними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6"/>
          <p:cNvGrpSpPr/>
          <p:nvPr/>
        </p:nvGrpSpPr>
        <p:grpSpPr>
          <a:xfrm>
            <a:off x="-266671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4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5" name="Group 3"/>
          <p:cNvGrpSpPr/>
          <p:nvPr/>
        </p:nvGrpSpPr>
        <p:grpSpPr>
          <a:xfrm>
            <a:off x="0" y="155483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35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8" name="Group 26"/>
          <p:cNvGrpSpPr/>
          <p:nvPr/>
        </p:nvGrpSpPr>
        <p:grpSpPr>
          <a:xfrm>
            <a:off x="11074423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39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0" name="Group 3"/>
          <p:cNvGrpSpPr/>
          <p:nvPr/>
        </p:nvGrpSpPr>
        <p:grpSpPr>
          <a:xfrm>
            <a:off x="11194137" y="177019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41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41154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00595" y="1450606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8579" y="4243182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058" y="3235623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8579" y="2278007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641332" y="112867"/>
            <a:ext cx="90844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БЕЗПЕЧНЕ ОСВІТНЄ СЕРЕДОВИЩЕ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ВОЄННИЙ СТАН</a:t>
            </a:r>
          </a:p>
          <a:p>
            <a:pPr algn="ctr"/>
            <a:r>
              <a:rPr lang="uk-UA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ПРОЦЕДУРИ РЕАГУВАННЯ ТА ПОВЕДІНКИ У НАДЗВИЧАЙНИХ СИТУАЦІЯХ</a:t>
            </a:r>
            <a:endParaRPr lang="ru-RU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588" y="1951554"/>
            <a:ext cx="4761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запровадьте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чіткі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реагування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ситуаціях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Ознайомте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процедурами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закладу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відпрацювуйте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учнями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60113" y="1181479"/>
            <a:ext cx="4761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повітряних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сховищі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укритті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1682" y="5758094"/>
            <a:ext cx="34989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*Протокол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правил, процедур,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керуватися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педагоги та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закладі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009" y="3235624"/>
            <a:ext cx="1474792" cy="147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9411" y="3197999"/>
            <a:ext cx="3301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сигналу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Повітряна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тривога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іністерством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u="sng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6617" y="4938938"/>
            <a:ext cx="3051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Алгоритми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сигналу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повітряна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тривога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Вінницькому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ліцеї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Intel\Downloads\qr-code (3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491738" y="4938937"/>
            <a:ext cx="1477242" cy="127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up 26"/>
          <p:cNvGrpSpPr/>
          <p:nvPr/>
        </p:nvGrpSpPr>
        <p:grpSpPr>
          <a:xfrm>
            <a:off x="11074423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34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5" name="Group 3"/>
          <p:cNvGrpSpPr/>
          <p:nvPr/>
        </p:nvGrpSpPr>
        <p:grpSpPr>
          <a:xfrm>
            <a:off x="11194137" y="177019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38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9" name="Group 26"/>
          <p:cNvGrpSpPr/>
          <p:nvPr/>
        </p:nvGrpSpPr>
        <p:grpSpPr>
          <a:xfrm>
            <a:off x="-266671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40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3"/>
          <p:cNvGrpSpPr/>
          <p:nvPr/>
        </p:nvGrpSpPr>
        <p:grpSpPr>
          <a:xfrm>
            <a:off x="0" y="155483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42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6246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4566" y="4787005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04543" y="3922715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00595" y="1450606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0806" y="2197141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641332" y="112867"/>
            <a:ext cx="90844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БЕЗПЕЧНЕ ОСВІТНЄ СЕРЕДОВИЩЕ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ВОЄННИЙ СТАН</a:t>
            </a:r>
          </a:p>
          <a:p>
            <a:pPr algn="ctr"/>
            <a:r>
              <a:rPr lang="uk-UA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ПОСТІЙНЕ ОНОВЛЕННЯ ІНФОРМАЦІЇ</a:t>
            </a:r>
            <a:endParaRPr lang="ru-RU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5588" y="1781643"/>
            <a:ext cx="47610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Інформуйте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правила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проводьте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ДСНС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дотримуватися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60113" y="1181479"/>
            <a:ext cx="4761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невідкладної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тренінги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проводить</a:t>
            </a:r>
            <a:endParaRPr lang="ru-RU" dirty="0" smtClean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184" y="3832912"/>
            <a:ext cx="29391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Інтерактивна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онлайн-книга для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молодшого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Мінна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не без </a:t>
            </a:r>
            <a:r>
              <a:rPr lang="ru-RU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Пека»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Intel\Downloads\qr-code (4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569930" y="3810847"/>
            <a:ext cx="1216674" cy="121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1207" y="5168032"/>
            <a:ext cx="2084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Пам’ятка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Мінна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знати та </a:t>
            </a:r>
            <a:r>
              <a:rPr lang="ru-RU" dirty="0" err="1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Intel\Downloads\qr-code (5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930" y="5119996"/>
            <a:ext cx="1296402" cy="129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88629" y="3732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36893" y="3212804"/>
            <a:ext cx="2787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Ukrainian Paramedic Group</a:t>
            </a:r>
            <a:endParaRPr lang="ru-RU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100" name="Picture 4" descr="C:\Users\Intel\Downloads\qr-code (6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608" y="2874707"/>
            <a:ext cx="1322524" cy="132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60113" y="4273420"/>
            <a:ext cx="46905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Підтримуйте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педагогічними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психологічних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тренінгів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Налагодьте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підтримуйте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партнерство з батьками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6"/>
          <p:cNvGrpSpPr/>
          <p:nvPr/>
        </p:nvGrpSpPr>
        <p:grpSpPr>
          <a:xfrm>
            <a:off x="-266671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5" name="Group 3"/>
          <p:cNvGrpSpPr/>
          <p:nvPr/>
        </p:nvGrpSpPr>
        <p:grpSpPr>
          <a:xfrm>
            <a:off x="0" y="155483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38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9" name="Group 26"/>
          <p:cNvGrpSpPr/>
          <p:nvPr/>
        </p:nvGrpSpPr>
        <p:grpSpPr>
          <a:xfrm>
            <a:off x="11074423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40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3"/>
          <p:cNvGrpSpPr/>
          <p:nvPr/>
        </p:nvGrpSpPr>
        <p:grpSpPr>
          <a:xfrm>
            <a:off x="11194137" y="177019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42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28719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6"/>
          <p:cNvGrpSpPr/>
          <p:nvPr/>
        </p:nvGrpSpPr>
        <p:grpSpPr>
          <a:xfrm>
            <a:off x="-266671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6"/>
          <p:cNvGrpSpPr/>
          <p:nvPr/>
        </p:nvGrpSpPr>
        <p:grpSpPr>
          <a:xfrm>
            <a:off x="11074423" y="-214424"/>
            <a:ext cx="1472863" cy="1450606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48824" y="2138081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1599" y="3529541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1375" y="2138081"/>
            <a:ext cx="864290" cy="86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Google Shape;289;p13" descr="Image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884367" y="4385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36" name="Group 3"/>
          <p:cNvGrpSpPr/>
          <p:nvPr/>
        </p:nvGrpSpPr>
        <p:grpSpPr>
          <a:xfrm>
            <a:off x="11194137" y="177019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37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21" name="TextBox 20"/>
          <p:cNvSpPr txBox="1"/>
          <p:nvPr/>
        </p:nvSpPr>
        <p:spPr>
          <a:xfrm>
            <a:off x="1493717" y="225186"/>
            <a:ext cx="90844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БЕЗПЕЧНЕ ОСВІТНЄ СЕРЕДОВИЩЕ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ВОЄННИЙ СТАН</a:t>
            </a:r>
          </a:p>
          <a:p>
            <a:pPr algn="ctr"/>
            <a:r>
              <a:rPr lang="ru-RU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ПІДТРИМКА УЧНІВ З ООП ПІД ЧАС ПІДГОТОВКИ ДО </a:t>
            </a:r>
          </a:p>
          <a:p>
            <a:pPr algn="ctr"/>
            <a:r>
              <a:rPr lang="uk-UA" b="1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РЕАГУВАННЯ </a:t>
            </a:r>
            <a:r>
              <a:rPr lang="uk-UA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ТА ПОВЕДІНКИ У НАДЗВИЧАЙНИХ СИТУАЦІЯХ</a:t>
            </a:r>
            <a:r>
              <a:rPr lang="ru-RU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4971" y="1659216"/>
            <a:ext cx="47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88629" y="1680299"/>
            <a:ext cx="47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88629" y="37322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48163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9732" y="2263707"/>
            <a:ext cx="4937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Підготовка учнів з особливими освітніми потребами, їхніх сімей та педагогічних працівників закладів освіти має велике значення під час реагування на надзвичайні ситуації, зокрема воєнного характеру</a:t>
            </a:r>
            <a:endParaRPr lang="ru-RU" sz="2400" b="1" dirty="0">
              <a:solidFill>
                <a:srgbClr val="FA8C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027" y="3823605"/>
            <a:ext cx="50748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ООП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вразливими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емоційному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когнітивному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поведінкових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стресових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тривоги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232675" y="2283706"/>
            <a:ext cx="4661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Для того щоб працівники закладу мали належний рівень підготовки до реагування на надзвичайні ситуації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потрібно: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2675" y="3132080"/>
            <a:ext cx="457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розробити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заходів для реалізації безпечного освітнього середовища</a:t>
            </a:r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32675" y="4101577"/>
            <a:ext cx="4393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запланувати </a:t>
            </a:r>
            <a:endParaRPr lang="uk-UA" dirty="0" smtClean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низку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заходів, які включають в себе роботу з вчителями, учнями та батьками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5977" y="5281879"/>
            <a:ext cx="805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600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етодичні </a:t>
            </a:r>
            <a:r>
              <a:rPr lang="uk-UA" sz="160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рекомендації </a:t>
            </a:r>
            <a:endParaRPr lang="uk-UA" sz="1600" dirty="0" smtClean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600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60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Безпечне освітнє середовище: Надання індивідуальної підтримки учням з особливими освітніми потребами під час підготовки до реагування на надзвичайні ситуації», розроблені Державною установою «Український інститут розвитку освіти</a:t>
            </a:r>
            <a:r>
              <a:rPr lang="uk-UA" sz="1600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160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під егідою Міністерства </a:t>
            </a:r>
            <a:r>
              <a:rPr lang="uk-UA" sz="1600" dirty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освіти і науки </a:t>
            </a:r>
            <a:r>
              <a:rPr lang="uk-UA" sz="1600" dirty="0" smtClean="0">
                <a:solidFill>
                  <a:srgbClr val="0046D2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1600" dirty="0">
              <a:solidFill>
                <a:srgbClr val="0046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Intel\Downloads\websiteplanet-qr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601" y="5006756"/>
            <a:ext cx="1598562" cy="159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up 3"/>
          <p:cNvGrpSpPr/>
          <p:nvPr/>
        </p:nvGrpSpPr>
        <p:grpSpPr>
          <a:xfrm>
            <a:off x="0" y="155483"/>
            <a:ext cx="1111042" cy="1052247"/>
            <a:chOff x="0" y="0"/>
            <a:chExt cx="6350000" cy="6350000"/>
          </a:xfrm>
          <a:solidFill>
            <a:srgbClr val="202EE2"/>
          </a:solidFill>
        </p:grpSpPr>
        <p:sp>
          <p:nvSpPr>
            <p:cNvPr id="3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388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26220</TotalTime>
  <Words>549</Words>
  <Application>Microsoft Office PowerPoint</Application>
  <PresentationFormat>Произвольный</PresentationFormat>
  <Paragraphs>82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1941</cp:revision>
  <cp:lastPrinted>2023-06-22T14:57:19Z</cp:lastPrinted>
  <dcterms:created xsi:type="dcterms:W3CDTF">2018-12-21T09:29:25Z</dcterms:created>
  <dcterms:modified xsi:type="dcterms:W3CDTF">2023-08-16T13:15:41Z</dcterms:modified>
</cp:coreProperties>
</file>