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"/>
  </p:notesMasterIdLst>
  <p:sldIdLst>
    <p:sldId id="735" r:id="rId2"/>
    <p:sldId id="736" r:id="rId3"/>
    <p:sldId id="738" r:id="rId4"/>
    <p:sldId id="739" r:id="rId5"/>
  </p:sldIdLst>
  <p:sldSz cx="12192000" cy="6858000"/>
  <p:notesSz cx="6735763" cy="9866313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A8C00"/>
    <a:srgbClr val="0046D2"/>
    <a:srgbClr val="FF6600"/>
    <a:srgbClr val="E6E6E6"/>
    <a:srgbClr val="87F820"/>
    <a:srgbClr val="D9D9D9"/>
    <a:srgbClr val="A5A5C3"/>
    <a:srgbClr val="F2F2F2"/>
    <a:srgbClr val="7F7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90983" autoAdjust="0"/>
  </p:normalViewPr>
  <p:slideViewPr>
    <p:cSldViewPr snapToGrid="0">
      <p:cViewPr>
        <p:scale>
          <a:sx n="100" d="100"/>
          <a:sy n="100" d="100"/>
        </p:scale>
        <p:origin x="-894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559743BA-0D74-424C-99BC-080B46C91554}" type="datetimeFigureOut">
              <a:rPr lang="ru-RU" smtClean="0"/>
              <a:pPr/>
              <a:t>12.09.2023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31" tIns="45715" rIns="91431" bIns="4571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FC1DCAA5-00E6-4B20-B8A5-2174C82E0E2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4959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DCAA5-00E6-4B20-B8A5-2174C82E0E27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3183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A83CD-5250-4343-9A1A-9DB4991B74E5}" type="datetime1">
              <a:rPr lang="uk-UA" smtClean="0"/>
              <a:pPr/>
              <a:t>12.09.2023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69360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626C-95AB-4991-9453-56E0B8B4B6FE}" type="datetime1">
              <a:rPr lang="uk-UA" smtClean="0"/>
              <a:pPr/>
              <a:t>12.09.2023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18687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946-9067-463F-9468-BF33B084A8C0}" type="datetime1">
              <a:rPr lang="uk-UA" smtClean="0"/>
              <a:pPr/>
              <a:t>12.09.2023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98999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DB50-ADA6-4F07-9FCD-8F42E8DFB389}" type="datetime1">
              <a:rPr lang="uk-UA" smtClean="0"/>
              <a:pPr/>
              <a:t>12.09.2023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8589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FD7E-4356-40C6-B46E-63840C147652}" type="datetime1">
              <a:rPr lang="uk-UA" smtClean="0"/>
              <a:pPr/>
              <a:t>12.09.2023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83031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E4FE-8621-4C36-BF6A-BE6537B6E43B}" type="datetime1">
              <a:rPr lang="uk-UA" smtClean="0"/>
              <a:pPr/>
              <a:t>12.09.2023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23132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DA8F-BA52-4188-A509-37FF7BD190A4}" type="datetime1">
              <a:rPr lang="uk-UA" smtClean="0"/>
              <a:pPr/>
              <a:t>12.09.2023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68492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BFC3-3AF5-44F2-A479-1B2EE0B02D4C}" type="datetime1">
              <a:rPr lang="uk-UA" smtClean="0"/>
              <a:pPr/>
              <a:t>12.09.2023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00766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ED42-8586-4839-9FDE-D79022184D1C}" type="datetime1">
              <a:rPr lang="uk-UA" smtClean="0"/>
              <a:pPr/>
              <a:t>12.09.2023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99504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0D49-526F-4643-A3B4-1144158AE514}" type="datetime1">
              <a:rPr lang="uk-UA" smtClean="0"/>
              <a:pPr/>
              <a:t>12.09.2023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04217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3994-A8BA-44FB-8514-A9138F1D72F2}" type="datetime1">
              <a:rPr lang="uk-UA" smtClean="0"/>
              <a:pPr/>
              <a:t>12.09.2023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09953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3C2D0-61E4-49AE-83F2-86AC7FA0CD9A}" type="datetime1">
              <a:rPr lang="uk-UA" smtClean="0"/>
              <a:pPr/>
              <a:t>12.09.2023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71055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2984" t="10187" r="4503" b="1170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26" name="Group 26"/>
          <p:cNvGrpSpPr/>
          <p:nvPr/>
        </p:nvGrpSpPr>
        <p:grpSpPr>
          <a:xfrm>
            <a:off x="9817304" y="4011671"/>
            <a:ext cx="1811779" cy="1737979"/>
            <a:chOff x="0" y="0"/>
            <a:chExt cx="6350000" cy="6350000"/>
          </a:xfrm>
          <a:solidFill>
            <a:srgbClr val="FA8C00"/>
          </a:solidFill>
        </p:grpSpPr>
        <p:sp>
          <p:nvSpPr>
            <p:cNvPr id="27" name="Freeform 27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41" name="Group 28"/>
          <p:cNvGrpSpPr/>
          <p:nvPr/>
        </p:nvGrpSpPr>
        <p:grpSpPr>
          <a:xfrm>
            <a:off x="10985555" y="1754894"/>
            <a:ext cx="588530" cy="563154"/>
            <a:chOff x="0" y="0"/>
            <a:chExt cx="6350000" cy="6350000"/>
          </a:xfrm>
          <a:solidFill>
            <a:srgbClr val="FA8C00"/>
          </a:solidFill>
        </p:grpSpPr>
        <p:sp>
          <p:nvSpPr>
            <p:cNvPr id="42" name="Freeform 29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1" y="89430"/>
            <a:ext cx="2994461" cy="738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Блок-схема: узел 17"/>
          <p:cNvSpPr/>
          <p:nvPr/>
        </p:nvSpPr>
        <p:spPr>
          <a:xfrm>
            <a:off x="8822996" y="3076301"/>
            <a:ext cx="1732106" cy="1657081"/>
          </a:xfrm>
          <a:prstGeom prst="flowChartConnector">
            <a:avLst/>
          </a:prstGeom>
          <a:solidFill>
            <a:srgbClr val="0046D2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1" y="994948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529" y="6426249"/>
            <a:ext cx="278942" cy="27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27" y="981385"/>
            <a:ext cx="500998" cy="50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39341" y="243360"/>
            <a:ext cx="8581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Орієнтовна циклограма </a:t>
            </a:r>
            <a:r>
              <a:rPr lang="uk-UA" sz="28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наказів директора школи </a:t>
            </a:r>
            <a:endParaRPr lang="uk-UA" sz="28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96291" y="981385"/>
            <a:ext cx="1543050" cy="54696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Накази:</a:t>
            </a:r>
            <a:endParaRPr lang="ru-RU" sz="2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824783" y="994948"/>
            <a:ext cx="1743075" cy="5334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Примітка:</a:t>
            </a:r>
            <a:endParaRPr lang="ru-RU" sz="2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3830" y="1528348"/>
            <a:ext cx="7497767" cy="550920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lvl="1"/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організований початок навчального року.</a:t>
            </a:r>
          </a:p>
          <a:p>
            <a:pPr lvl="1"/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Наказ про введення в дію рішення педагогічної ради:                                              - Про структуру навчального року та режим роботи закладу освіти;</a:t>
            </a:r>
          </a:p>
          <a:p>
            <a:pPr lvl="1"/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Про затвердження правил внутрішкільного трудового розпорядку; </a:t>
            </a:r>
          </a:p>
          <a:p>
            <a:pPr lvl="1"/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Затвердження річного плану роботи ЗО;</a:t>
            </a:r>
          </a:p>
          <a:p>
            <a:pPr lvl="1"/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Про оцінювання результатів навчання здобувачів освіти;</a:t>
            </a:r>
          </a:p>
          <a:p>
            <a:pPr lvl="1"/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Вибір варіативних модулів з фізичної культури та трудового навчання;</a:t>
            </a:r>
          </a:p>
          <a:p>
            <a:pPr lvl="1"/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Організація індивідуального та інклюзивного навчання;</a:t>
            </a:r>
          </a:p>
          <a:p>
            <a:pPr lvl="1"/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Про режим роботи груп подовженого дня;</a:t>
            </a:r>
          </a:p>
          <a:p>
            <a:pPr lvl="1"/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Про проведення навчальної практики та екскурсій; </a:t>
            </a:r>
          </a:p>
          <a:p>
            <a:pPr lvl="1"/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Схвалення освітніх програм;</a:t>
            </a:r>
          </a:p>
          <a:p>
            <a:pPr lvl="1"/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Про затвердження правил здобувачів освіти (за потреби);</a:t>
            </a:r>
          </a:p>
          <a:p>
            <a:pPr lvl="1"/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Про визнання результатів підвищення кваліфікації педагогічних працівників (якщо такі були);</a:t>
            </a:r>
          </a:p>
          <a:p>
            <a:pPr lvl="1"/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Затвердження Положень (за потреби).</a:t>
            </a:r>
          </a:p>
          <a:p>
            <a:pPr lvl="1"/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обов’язкові медичні огляди педагогічних працівників.</a:t>
            </a:r>
          </a:p>
          <a:p>
            <a:pPr lvl="1"/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проведення Олімпійського тижня.</a:t>
            </a:r>
          </a:p>
          <a:p>
            <a:pPr lvl="1"/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створення комісії для розслідування нещасних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випадків. </a:t>
            </a:r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огляд навчальних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кабінетів. </a:t>
            </a:r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затвердження інструкції (внесення змін) з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діловодства.</a:t>
            </a:r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uk-UA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824783" y="1528348"/>
            <a:ext cx="189071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ерпень</a:t>
            </a:r>
          </a:p>
          <a:p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Серпень</a:t>
            </a:r>
          </a:p>
          <a:p>
            <a:endParaRPr lang="uk-UA" sz="16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6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6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6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6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6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6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6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6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6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6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6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6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Липень-серпень</a:t>
            </a:r>
            <a:endParaRPr lang="uk-UA" sz="16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Початок вересня</a:t>
            </a:r>
          </a:p>
          <a:p>
            <a:r>
              <a:rPr lang="ru-RU" sz="16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Тривалої</a:t>
            </a:r>
            <a:r>
              <a:rPr lang="ru-RU" sz="1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endParaRPr lang="ru-RU" sz="16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Серпень</a:t>
            </a:r>
          </a:p>
          <a:p>
            <a:r>
              <a:rPr lang="ru-RU" sz="16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Тривалої</a:t>
            </a:r>
            <a:r>
              <a:rPr lang="ru-RU" sz="1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endParaRPr lang="ru-RU" sz="16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6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96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2984" t="10187" r="4503" b="1170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26" name="Group 26"/>
          <p:cNvGrpSpPr/>
          <p:nvPr/>
        </p:nvGrpSpPr>
        <p:grpSpPr>
          <a:xfrm>
            <a:off x="6096000" y="6477000"/>
            <a:ext cx="361950" cy="381000"/>
            <a:chOff x="0" y="0"/>
            <a:chExt cx="6350000" cy="6350000"/>
          </a:xfrm>
          <a:solidFill>
            <a:srgbClr val="FA8C00"/>
          </a:solidFill>
        </p:grpSpPr>
        <p:sp>
          <p:nvSpPr>
            <p:cNvPr id="27" name="Freeform 27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28" name="Group 28"/>
          <p:cNvGrpSpPr/>
          <p:nvPr/>
        </p:nvGrpSpPr>
        <p:grpSpPr>
          <a:xfrm>
            <a:off x="11328345" y="612201"/>
            <a:ext cx="486219" cy="450135"/>
            <a:chOff x="0" y="0"/>
            <a:chExt cx="6350000" cy="6350000"/>
          </a:xfrm>
          <a:solidFill>
            <a:srgbClr val="FA8C00"/>
          </a:solidFill>
        </p:grpSpPr>
        <p:sp>
          <p:nvSpPr>
            <p:cNvPr id="29" name="Freeform 29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41" name="Group 28"/>
          <p:cNvGrpSpPr/>
          <p:nvPr/>
        </p:nvGrpSpPr>
        <p:grpSpPr>
          <a:xfrm>
            <a:off x="10489526" y="5702495"/>
            <a:ext cx="840694" cy="777484"/>
            <a:chOff x="0" y="0"/>
            <a:chExt cx="6350000" cy="6350000"/>
          </a:xfrm>
          <a:solidFill>
            <a:srgbClr val="0000FF"/>
          </a:solidFill>
        </p:grpSpPr>
        <p:sp>
          <p:nvSpPr>
            <p:cNvPr id="42" name="Freeform 29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sp>
        <p:nvSpPr>
          <p:cNvPr id="18" name="Блок-схема: узел 17"/>
          <p:cNvSpPr/>
          <p:nvPr/>
        </p:nvSpPr>
        <p:spPr>
          <a:xfrm>
            <a:off x="-37028" y="8729"/>
            <a:ext cx="1732106" cy="1657081"/>
          </a:xfrm>
          <a:prstGeom prst="flowChartConnector">
            <a:avLst/>
          </a:prstGeom>
          <a:solidFill>
            <a:srgbClr val="0046D2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6868" y="5954268"/>
            <a:ext cx="729335" cy="729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792" y="468936"/>
            <a:ext cx="500998" cy="50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39341" y="243360"/>
            <a:ext cx="8476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Орієнтовна циклограма </a:t>
            </a:r>
            <a:r>
              <a:rPr lang="uk-UA" sz="28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наказів директора школи </a:t>
            </a:r>
            <a:endParaRPr lang="uk-UA" sz="28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95078" y="977273"/>
            <a:ext cx="1543050" cy="54696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Накази:</a:t>
            </a:r>
            <a:endParaRPr lang="ru-RU" sz="2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824785" y="990836"/>
            <a:ext cx="1743075" cy="5334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Примітка:</a:t>
            </a:r>
            <a:endParaRPr lang="ru-RU" sz="2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0353" y="1595639"/>
            <a:ext cx="70219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призначення відповідальних осіб за організацію та ведення діловодства   </a:t>
            </a:r>
            <a:r>
              <a:rPr lang="uk-UA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 ПОТРЕБИ).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призначення відповідального за ведення діловодства з кадрових питань </a:t>
            </a:r>
            <a:r>
              <a:rPr lang="uk-UA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 ПОТРЕБИ).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призначення відповідального за облік військовозобов’язаних.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розподіл функціональних обов’язків  між членами адміністрації закладу освіти.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створення комісії з трудових спорів.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призначення громадського інспектора із захисту прав дитини. 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організацію чергування по школі. </a:t>
            </a:r>
          </a:p>
          <a:p>
            <a:endParaRPr lang="uk-UA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організацію роботи з охорони праці та безпеки життєдіяльності.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організацію гурткової роботи в школі. 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організацію роботи шкільної бібліотеки. 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призначення завідувачів кабінетів та встановлення доплати за завідування навчальним кабінетом. </a:t>
            </a: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призначення класних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керівників. </a:t>
            </a:r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встановлення доплат педагогічним працівникам за перевірку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зошитів.</a:t>
            </a: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затвердження мережі класів. </a:t>
            </a: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затвердження штатного розпису закладу освіти.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824785" y="1560966"/>
            <a:ext cx="287882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відсутності секретаря</a:t>
            </a:r>
          </a:p>
          <a:p>
            <a:endParaRPr lang="uk-UA" sz="16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відсутності секретаря</a:t>
            </a:r>
          </a:p>
          <a:p>
            <a:endParaRPr lang="uk-UA" sz="16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Тривалої дії</a:t>
            </a:r>
          </a:p>
          <a:p>
            <a:r>
              <a:rPr lang="uk-UA" sz="1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ерпень</a:t>
            </a:r>
          </a:p>
          <a:p>
            <a:endParaRPr lang="uk-UA" sz="16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Тривалої дії</a:t>
            </a:r>
          </a:p>
          <a:p>
            <a:r>
              <a:rPr lang="uk-UA" sz="1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ривалої дії</a:t>
            </a:r>
          </a:p>
          <a:p>
            <a:r>
              <a:rPr lang="uk-UA" sz="16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Обов’язкова наявність Положення про чергування</a:t>
            </a:r>
          </a:p>
          <a:p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Серпень</a:t>
            </a:r>
          </a:p>
          <a:p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Серпень</a:t>
            </a:r>
            <a:endParaRPr lang="uk-UA" sz="16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Серпень</a:t>
            </a:r>
            <a:endParaRPr lang="uk-UA" sz="16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Серпень</a:t>
            </a:r>
          </a:p>
          <a:p>
            <a:endParaRPr lang="uk-UA" sz="16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Серпень</a:t>
            </a:r>
          </a:p>
          <a:p>
            <a:r>
              <a:rPr lang="uk-UA" sz="1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Серпень</a:t>
            </a:r>
          </a:p>
          <a:p>
            <a:endParaRPr lang="uk-UA" sz="16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Вересень</a:t>
            </a:r>
            <a:endParaRPr lang="uk-UA" sz="16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Серпень</a:t>
            </a:r>
            <a:endParaRPr lang="uk-UA" sz="16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14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2984" t="10187" r="4503" b="1170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26" name="Group 26"/>
          <p:cNvGrpSpPr/>
          <p:nvPr/>
        </p:nvGrpSpPr>
        <p:grpSpPr>
          <a:xfrm>
            <a:off x="9175089" y="2874131"/>
            <a:ext cx="1811779" cy="1737979"/>
            <a:chOff x="0" y="0"/>
            <a:chExt cx="6350000" cy="6350000"/>
          </a:xfrm>
          <a:solidFill>
            <a:srgbClr val="FA8C00"/>
          </a:solidFill>
        </p:grpSpPr>
        <p:sp>
          <p:nvSpPr>
            <p:cNvPr id="27" name="Freeform 27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28" name="Group 28"/>
          <p:cNvGrpSpPr/>
          <p:nvPr/>
        </p:nvGrpSpPr>
        <p:grpSpPr>
          <a:xfrm>
            <a:off x="-37028" y="0"/>
            <a:ext cx="486219" cy="450135"/>
            <a:chOff x="0" y="0"/>
            <a:chExt cx="6350000" cy="6350000"/>
          </a:xfrm>
          <a:solidFill>
            <a:srgbClr val="FA8C00"/>
          </a:solidFill>
        </p:grpSpPr>
        <p:sp>
          <p:nvSpPr>
            <p:cNvPr id="29" name="Freeform 29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41" name="Group 28"/>
          <p:cNvGrpSpPr/>
          <p:nvPr/>
        </p:nvGrpSpPr>
        <p:grpSpPr>
          <a:xfrm>
            <a:off x="11373599" y="1242659"/>
            <a:ext cx="588530" cy="563154"/>
            <a:chOff x="0" y="0"/>
            <a:chExt cx="6350000" cy="6350000"/>
          </a:xfrm>
          <a:solidFill>
            <a:srgbClr val="0000FF"/>
          </a:solidFill>
        </p:grpSpPr>
        <p:sp>
          <p:nvSpPr>
            <p:cNvPr id="42" name="Freeform 29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sp>
        <p:nvSpPr>
          <p:cNvPr id="18" name="Блок-схема: узел 17"/>
          <p:cNvSpPr/>
          <p:nvPr/>
        </p:nvSpPr>
        <p:spPr>
          <a:xfrm>
            <a:off x="-37028" y="8729"/>
            <a:ext cx="1732106" cy="1657081"/>
          </a:xfrm>
          <a:prstGeom prst="flowChartConnector">
            <a:avLst/>
          </a:prstGeom>
          <a:solidFill>
            <a:srgbClr val="0046D2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6868" y="5954268"/>
            <a:ext cx="729335" cy="729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792" y="468936"/>
            <a:ext cx="500998" cy="50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39341" y="243360"/>
            <a:ext cx="8590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Орієнтовна ц</a:t>
            </a:r>
            <a:r>
              <a:rPr lang="uk-UA" sz="28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иклограма </a:t>
            </a:r>
            <a:r>
              <a:rPr lang="uk-UA" sz="28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наказів директора школи </a:t>
            </a:r>
            <a:endParaRPr lang="uk-UA" sz="28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95078" y="977273"/>
            <a:ext cx="1543050" cy="54696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Накази:</a:t>
            </a:r>
            <a:endParaRPr lang="ru-RU" sz="2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824784" y="990836"/>
            <a:ext cx="1743075" cy="5334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Примітка:</a:t>
            </a:r>
            <a:endParaRPr lang="ru-RU" sz="2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5943" y="1578951"/>
            <a:ext cx="711078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встановлення доплати за роботу в інклюзивних класах. 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затвердження складу команди психолого-педагогічного супроводу дитини з особливими освітніми потребами (на кожну дитину).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затвердження Положення про команду психолого-педагогічного супроводу дитини з особливими освітніми потребами. 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організацію роботи щодо протидії булінгу (цькуванню).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призначення відповідального за туристично-краєзнавчу роботу в закладі.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організацію медико-педагогічного контролю під час уроків фізичного виховання.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розподіл учнів на групи здоров’я для проведення уроків фізичної культури.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попередження дитячого травматизму в закладі освіти.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підсумки педагогічної інтернатури.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організацію педагогічної інтернатури.</a:t>
            </a: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організацію роботи з профілактики правопорушень та злочинності серед учнів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школи.</a:t>
            </a:r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організацію харчування здобувачів освіти та створення бракеражної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комісії.</a:t>
            </a: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запобігання випадкам харчових отруєнь та інфекційних захворювань серед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учнів. </a:t>
            </a:r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824786" y="1582812"/>
            <a:ext cx="19883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Серпень</a:t>
            </a:r>
          </a:p>
          <a:p>
            <a:r>
              <a:rPr lang="uk-UA" sz="1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</a:t>
            </a:r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орічний</a:t>
            </a:r>
          </a:p>
          <a:p>
            <a:endParaRPr lang="uk-UA" sz="16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Тривалої дії</a:t>
            </a:r>
          </a:p>
          <a:p>
            <a:endParaRPr lang="uk-UA" sz="16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Серпень</a:t>
            </a:r>
          </a:p>
          <a:p>
            <a:r>
              <a:rPr lang="uk-UA" sz="1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ривалої дії</a:t>
            </a:r>
          </a:p>
          <a:p>
            <a:endParaRPr lang="uk-UA" sz="16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Серпень</a:t>
            </a:r>
          </a:p>
          <a:p>
            <a:endParaRPr lang="uk-UA" sz="16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Серпень</a:t>
            </a:r>
          </a:p>
          <a:p>
            <a:endParaRPr lang="uk-UA" sz="16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Серпень</a:t>
            </a:r>
            <a:endParaRPr lang="uk-UA" sz="16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Серпень</a:t>
            </a:r>
            <a:endParaRPr lang="uk-UA" sz="16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Вересень</a:t>
            </a:r>
            <a:endParaRPr lang="uk-UA" sz="16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Серпень</a:t>
            </a:r>
          </a:p>
          <a:p>
            <a:endParaRPr lang="uk-UA" sz="16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Серпень</a:t>
            </a:r>
            <a:endParaRPr lang="uk-UA" sz="16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6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Серпень</a:t>
            </a:r>
            <a:endParaRPr lang="uk-UA" sz="16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33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3"/>
          <a:srcRect l="2984" t="10187" r="4503" b="1170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26" name="Group 26"/>
          <p:cNvGrpSpPr/>
          <p:nvPr/>
        </p:nvGrpSpPr>
        <p:grpSpPr>
          <a:xfrm>
            <a:off x="9958386" y="3026531"/>
            <a:ext cx="1811779" cy="1737979"/>
            <a:chOff x="0" y="0"/>
            <a:chExt cx="6350000" cy="6350000"/>
          </a:xfrm>
          <a:solidFill>
            <a:srgbClr val="0000FF"/>
          </a:solidFill>
        </p:grpSpPr>
        <p:sp>
          <p:nvSpPr>
            <p:cNvPr id="27" name="Freeform 27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28" name="Group 28"/>
          <p:cNvGrpSpPr/>
          <p:nvPr/>
        </p:nvGrpSpPr>
        <p:grpSpPr>
          <a:xfrm>
            <a:off x="0" y="8729"/>
            <a:ext cx="486219" cy="450135"/>
            <a:chOff x="0" y="0"/>
            <a:chExt cx="6350000" cy="6350000"/>
          </a:xfrm>
          <a:solidFill>
            <a:srgbClr val="FA8C00"/>
          </a:solidFill>
        </p:grpSpPr>
        <p:sp>
          <p:nvSpPr>
            <p:cNvPr id="29" name="Freeform 29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41" name="Group 28"/>
          <p:cNvGrpSpPr/>
          <p:nvPr/>
        </p:nvGrpSpPr>
        <p:grpSpPr>
          <a:xfrm>
            <a:off x="7011091" y="6168311"/>
            <a:ext cx="588530" cy="563154"/>
            <a:chOff x="0" y="0"/>
            <a:chExt cx="6350000" cy="6350000"/>
          </a:xfrm>
          <a:solidFill>
            <a:srgbClr val="0000FF"/>
          </a:solidFill>
        </p:grpSpPr>
        <p:sp>
          <p:nvSpPr>
            <p:cNvPr id="42" name="Freeform 29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sp>
        <p:nvSpPr>
          <p:cNvPr id="18" name="Блок-схема: узел 17"/>
          <p:cNvSpPr/>
          <p:nvPr/>
        </p:nvSpPr>
        <p:spPr>
          <a:xfrm>
            <a:off x="-37028" y="8729"/>
            <a:ext cx="1732106" cy="1657081"/>
          </a:xfrm>
          <a:prstGeom prst="flowChartConnector">
            <a:avLst/>
          </a:prstGeom>
          <a:solidFill>
            <a:srgbClr val="0046D2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6202" y="4399842"/>
            <a:ext cx="729335" cy="729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792" y="468936"/>
            <a:ext cx="500998" cy="50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39341" y="243360"/>
            <a:ext cx="85267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Орієнтовна ц</a:t>
            </a:r>
            <a:r>
              <a:rPr lang="uk-UA" sz="28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иклограма </a:t>
            </a:r>
            <a:r>
              <a:rPr lang="uk-UA" sz="28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наказів директора школи </a:t>
            </a:r>
            <a:endParaRPr lang="uk-UA" sz="28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95078" y="977273"/>
            <a:ext cx="1543050" cy="54696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Накази:</a:t>
            </a:r>
            <a:endParaRPr lang="ru-RU" sz="2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824786" y="990836"/>
            <a:ext cx="1743075" cy="5334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Примітка:</a:t>
            </a:r>
            <a:endParaRPr lang="ru-RU" sz="2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6225" y="1595021"/>
            <a:ext cx="7181849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організацію пільгового харчування учнів школи.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організацію роботи з пожежної безпеки.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організацію виховної роботи школи.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організацію методичної роботи з педагогічними кадрами.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заборону тютюнопаління.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створення атестаційної комісії І рівня та атестацію педагогічних працівників.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дотримання норм єдиного орфографічного режиму в освітньому процесі. 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призначення відповідальних за дотриманням порядку замовлення документів про освіту. 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призначення громадського інспектора з охорони праці. 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організацію роботи з обдарованими та здібними учнями. 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призначення громадського інспектора з охорони дитинства. 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здійснення контролю за відвідуванням здобувачами закладу освіти.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встановлення посадового окладу заступникам директора ліцею.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поділ класів на групи при вивченні окремих предметів.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організацію роботи з безпеки життєдіяльності у випадку сигналу «ПОВІТРЯНА ТРИВОГА!».</a:t>
            </a:r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24786" y="1560966"/>
            <a:ext cx="2133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ересень</a:t>
            </a:r>
          </a:p>
          <a:p>
            <a:r>
              <a:rPr lang="uk-UA" sz="1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ерпень</a:t>
            </a:r>
          </a:p>
          <a:p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рішенням закладу</a:t>
            </a:r>
          </a:p>
          <a:p>
            <a:r>
              <a:rPr lang="uk-UA" sz="1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ерпень</a:t>
            </a:r>
          </a:p>
          <a:p>
            <a:r>
              <a:rPr lang="uk-UA" sz="1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ривалої дії</a:t>
            </a:r>
          </a:p>
          <a:p>
            <a:r>
              <a:rPr lang="uk-UA" sz="1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ересень</a:t>
            </a:r>
          </a:p>
          <a:p>
            <a:endParaRPr lang="uk-UA" sz="16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потреби</a:t>
            </a:r>
          </a:p>
          <a:p>
            <a:endParaRPr lang="uk-UA" sz="16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Серпень</a:t>
            </a:r>
          </a:p>
          <a:p>
            <a:endParaRPr lang="uk-UA" sz="16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Тривалої дії</a:t>
            </a:r>
          </a:p>
          <a:p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Вересень</a:t>
            </a:r>
          </a:p>
          <a:p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Тривалої дії</a:t>
            </a:r>
          </a:p>
          <a:p>
            <a:r>
              <a:rPr lang="uk-UA" sz="1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ересень</a:t>
            </a:r>
          </a:p>
          <a:p>
            <a:r>
              <a:rPr lang="uk-UA" sz="1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ерпень</a:t>
            </a:r>
          </a:p>
          <a:p>
            <a:r>
              <a:rPr lang="uk-UA" sz="1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ересень</a:t>
            </a:r>
          </a:p>
          <a:p>
            <a:r>
              <a:rPr lang="uk-UA" sz="1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ерпень</a:t>
            </a:r>
            <a:endParaRPr lang="uk-UA" sz="16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70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26083</TotalTime>
  <Words>646</Words>
  <Application>Microsoft Office PowerPoint</Application>
  <PresentationFormat>Произвольный</PresentationFormat>
  <Paragraphs>153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Intel</cp:lastModifiedBy>
  <cp:revision>1954</cp:revision>
  <cp:lastPrinted>2023-06-22T14:57:19Z</cp:lastPrinted>
  <dcterms:created xsi:type="dcterms:W3CDTF">2018-12-21T09:29:25Z</dcterms:created>
  <dcterms:modified xsi:type="dcterms:W3CDTF">2023-09-12T11:11:49Z</dcterms:modified>
</cp:coreProperties>
</file>