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7"/>
  </p:notesMasterIdLst>
  <p:sldIdLst>
    <p:sldId id="735" r:id="rId3"/>
    <p:sldId id="736" r:id="rId4"/>
    <p:sldId id="737" r:id="rId5"/>
    <p:sldId id="738" r:id="rId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FA8C00"/>
    <a:srgbClr val="0046D2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89" d="100"/>
          <a:sy n="89" d="100"/>
        </p:scale>
        <p:origin x="-1338" y="-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08.08.2023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6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4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5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0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-17812"/>
            <a:ext cx="12192000" cy="6875812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>
            <a:off x="9371342" y="653130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25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6" name="Group 26"/>
          <p:cNvGrpSpPr/>
          <p:nvPr/>
        </p:nvGrpSpPr>
        <p:grpSpPr>
          <a:xfrm>
            <a:off x="9982832" y="0"/>
            <a:ext cx="2206212" cy="2211146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1368526" y="5642239"/>
            <a:ext cx="729335" cy="707268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1290312" y="3347224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7"/>
            <a:ext cx="2444531" cy="60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12062" y="83526"/>
            <a:ext cx="7247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щодо спостереження за проведенням навчального заняття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102936" y="1615519"/>
            <a:ext cx="3535263" cy="3384376"/>
          </a:xfrm>
          <a:prstGeom prst="flowChartConnector">
            <a:avLst/>
          </a:prstGeom>
          <a:solidFill>
            <a:srgbClr val="0046D2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9" y="4011527"/>
            <a:ext cx="988368" cy="98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878365" y="1615519"/>
            <a:ext cx="6122261" cy="4524315"/>
          </a:xfrm>
          <a:prstGeom prst="rect">
            <a:avLst/>
          </a:prstGeom>
          <a:ln>
            <a:solidFill>
              <a:srgbClr val="0000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uk-UA" u="sng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Щоб спостереження за проведенням навчального заняття </a:t>
            </a:r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було інформативним та результативним, необхідна своєрідна уніфікована форма для фіксування результатів спостереження. </a:t>
            </a:r>
          </a:p>
          <a:p>
            <a:endParaRPr lang="uk-UA" dirty="0" smtClean="0">
              <a:solidFill>
                <a:srgbClr val="FA8C00"/>
              </a:solidFill>
              <a:latin typeface="e-Ukraine Bold"/>
              <a:cs typeface="Times New Roman" panose="02020603050405020304" pitchFamily="18" charset="0"/>
            </a:endParaRPr>
          </a:p>
          <a:p>
            <a:r>
              <a:rPr lang="uk-UA" u="sng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Заклад освіти</a:t>
            </a:r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 може змінювати запропоновану форму, може розробити власну.</a:t>
            </a:r>
          </a:p>
          <a:p>
            <a:endParaRPr lang="ru-RU" dirty="0" smtClean="0">
              <a:solidFill>
                <a:srgbClr val="FA8C00"/>
              </a:solidFill>
              <a:latin typeface="e-Ukraine Bold"/>
              <a:cs typeface="Times New Roman" panose="02020603050405020304" pitchFamily="18" charset="0"/>
            </a:endParaRPr>
          </a:p>
          <a:p>
            <a:r>
              <a:rPr lang="uk-UA" u="sng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Форми і методи роботи з учнями</a:t>
            </a:r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, організаційні форми</a:t>
            </a:r>
          </a:p>
          <a:p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проведення навчального заняття вчитель обирає самостійно. </a:t>
            </a:r>
          </a:p>
          <a:p>
            <a:endParaRPr lang="uk-UA" dirty="0" smtClean="0">
              <a:solidFill>
                <a:srgbClr val="FA8C00"/>
              </a:solidFill>
              <a:latin typeface="e-Ukraine Bold"/>
              <a:cs typeface="Times New Roman" panose="02020603050405020304" pitchFamily="18" charset="0"/>
            </a:endParaRPr>
          </a:p>
          <a:p>
            <a:r>
              <a:rPr lang="uk-UA" u="sng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Під час спостереження </a:t>
            </a:r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за проведенням навчального заняття потрібно звернути увагу на наступні особливості його проведення та педагогічні</a:t>
            </a:r>
            <a:r>
              <a:rPr lang="uk-UA" dirty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A8C00"/>
                </a:solidFill>
                <a:latin typeface="e-Ukraine Bold"/>
                <a:cs typeface="Times New Roman" panose="02020603050405020304" pitchFamily="18" charset="0"/>
              </a:rPr>
              <a:t>аспекти роботи вчителя.</a:t>
            </a:r>
            <a:endParaRPr lang="uk-UA" dirty="0">
              <a:solidFill>
                <a:srgbClr val="FA8C00"/>
              </a:solidFill>
              <a:latin typeface="e-Ukraine Bold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229" y="2276655"/>
            <a:ext cx="3080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враховувати, що під час спостереження за конкретним навчальним заняттям зовсім не обов’язково фіксувати і вивчати усі аспекти діяльності вчителя, зазначені  у формі спостереження.</a:t>
            </a:r>
            <a:endParaRPr lang="uk-UA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823" y="274126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9" y="1615519"/>
            <a:ext cx="729335" cy="7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748" y="5477911"/>
            <a:ext cx="1271902" cy="127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6430122"/>
            <a:ext cx="427878" cy="42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1147"/>
            <a:ext cx="12374718" cy="6960779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421056" y="4497199"/>
            <a:ext cx="1999751" cy="1940440"/>
            <a:chOff x="0" y="0"/>
            <a:chExt cx="6350000" cy="6350000"/>
          </a:xfrm>
          <a:solidFill>
            <a:srgbClr val="FA8C00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-3059" y="552132"/>
            <a:ext cx="1370794" cy="1328967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</p:spPr>
        </p:sp>
      </p:grpSp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6518" y="932787"/>
            <a:ext cx="3044414" cy="883973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Розвиток і формування оволодіння учнями ключовими</a:t>
            </a:r>
          </a:p>
          <a:p>
            <a:pPr lvl="0" algn="ctr"/>
            <a:r>
              <a:rPr lang="uk-UA" sz="16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компетентностями</a:t>
            </a:r>
            <a:endParaRPr lang="uk-UA" sz="16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6518" y="131241"/>
            <a:ext cx="11499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щодо спостереження за проведенням навчального заняття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868" y="0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28"/>
          <p:cNvGrpSpPr/>
          <p:nvPr/>
        </p:nvGrpSpPr>
        <p:grpSpPr>
          <a:xfrm>
            <a:off x="11691864" y="302064"/>
            <a:ext cx="500136" cy="500136"/>
            <a:chOff x="0" y="0"/>
            <a:chExt cx="6350000" cy="6350000"/>
          </a:xfrm>
          <a:solidFill>
            <a:srgbClr val="0046D2"/>
          </a:solidFill>
        </p:grpSpPr>
        <p:sp>
          <p:nvSpPr>
            <p:cNvPr id="18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2" name="Прямоугольник 11"/>
          <p:cNvSpPr/>
          <p:nvPr/>
        </p:nvSpPr>
        <p:spPr>
          <a:xfrm>
            <a:off x="258184" y="1881099"/>
            <a:ext cx="28579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Державних стандартах початкової та базової середньої освіти визначено ключові компетентності, розвиток яких </a:t>
            </a:r>
          </a:p>
          <a:p>
            <a:pPr lvl="0"/>
            <a:r>
              <a:rPr lang="uk-UA" sz="1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</a:t>
            </a:r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 під час проведення навчального заняття.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28075" y="1129272"/>
            <a:ext cx="2467925" cy="91268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Робота учнів під час проведення навчального заняття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3346" y="1273644"/>
            <a:ext cx="2495774" cy="1025094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Оцінювання діяльності учнів під час проведення навчального заняття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315178" y="1419610"/>
            <a:ext cx="2561264" cy="969575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16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Наскрізність</a:t>
            </a:r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виховної складової навчального заняття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89353" y="2152790"/>
            <a:ext cx="31180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ході спостереження варто звернути увагу на роботу учнів: наскільки діти залучені до </a:t>
            </a:r>
            <a:r>
              <a:rPr lang="uk-UA" sz="1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чи </a:t>
            </a:r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 темою заняття, чи співпрацюють між собою. Адже не можна вважати результативним заняття, </a:t>
            </a:r>
            <a:r>
              <a:rPr lang="uk-UA" sz="1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більшість </a:t>
            </a:r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 </a:t>
            </a:r>
          </a:p>
          <a:p>
            <a:pPr lvl="0"/>
            <a:r>
              <a:rPr lang="uk-UA" sz="1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пасивними.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66010" y="2406624"/>
            <a:ext cx="33800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має оцінювати роботу або відповідь учня/учениці, спираючись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розроблені критерії оцінювання. Обов’язково надавати учням час на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обдумування відповіді. Відповідь учня супроводжувати запитаннями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«Чому?», «Яким чином?».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також надавати учневі зворотний зв’язок щодо якості виконання завдання: пояснювати, що виконано правильно, а в чому є недоробки,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пропонувати способи поліпшення, а не просто констатувати виконання</a:t>
            </a:r>
          </a:p>
          <a:p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позначкою або словами «добре-погано».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569512" y="2465874"/>
            <a:ext cx="2448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навчального заняття має бути спрямований</a:t>
            </a:r>
          </a:p>
          <a:p>
            <a:pPr lvl="0"/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формування суспільних цінностей, як-от поваги гідності, прав і свобод</a:t>
            </a:r>
          </a:p>
          <a:p>
            <a:pPr lvl="0"/>
            <a:r>
              <a:rPr lang="uk-UA" sz="1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людини, визнання цінності демократії, розвитку навичок критичного мислення тощо.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513" y="3681413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212" y="4505803"/>
            <a:ext cx="593260" cy="59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0" y="4802434"/>
            <a:ext cx="1216596" cy="121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 descr="Фон для презентации с человечками - 71 фото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677" y="5874047"/>
            <a:ext cx="1574323" cy="98395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6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0648" y="1070785"/>
            <a:ext cx="3431689" cy="1020553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Використання інформаційно-комунікативних технологій, обладнання,</a:t>
            </a:r>
          </a:p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навчання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6518" y="131241"/>
            <a:ext cx="11499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щодо спостереження за проведенням навчального заняття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22" y="5845570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28"/>
          <p:cNvGrpSpPr/>
          <p:nvPr/>
        </p:nvGrpSpPr>
        <p:grpSpPr>
          <a:xfrm>
            <a:off x="6554574" y="5130792"/>
            <a:ext cx="982114" cy="964809"/>
            <a:chOff x="0" y="0"/>
            <a:chExt cx="6350000" cy="6350000"/>
          </a:xfrm>
          <a:solidFill>
            <a:srgbClr val="0046D2"/>
          </a:solidFill>
        </p:grpSpPr>
        <p:sp>
          <p:nvSpPr>
            <p:cNvPr id="18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2" name="Прямоугольник 11"/>
          <p:cNvSpPr/>
          <p:nvPr/>
        </p:nvSpPr>
        <p:spPr>
          <a:xfrm>
            <a:off x="258184" y="1881099"/>
            <a:ext cx="28579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92453" y="1086016"/>
            <a:ext cx="2743595" cy="86247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6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96210" y="1066244"/>
            <a:ext cx="2495774" cy="1025094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Організація роботи з учнями з особливими освітніми потребами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542" y="2091338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244" y="5460275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66309" y="2407909"/>
            <a:ext cx="304551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інформаційно-комунікативних технологій (далі — ІКТ) необов’язково має обмежуватись виключно інтерактивною дошкою або комп’ютерною презентацією. Це може бути спільний пошук інформації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мережі Інтернет,</a:t>
            </a:r>
            <a:endParaRPr lang="uk-UA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сайтів для виконання завдань онлайн тощо.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10521" y="2329242"/>
            <a:ext cx="342616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є особистісно орієнтований підхід у роботі з учнями.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Це, насамперед,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особистої гідності кожної дитини, її індивідуальних життєвих цілей, запитів та інтересів. Процес, спрямований на розвиток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саморозвиток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учня, </a:t>
            </a: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як особистості з урахуванням індивідуальних особливостей, інтересів, здібностей.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019380" y="2407909"/>
            <a:ext cx="34934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володіти методиками роботи з дітьми з особливими освітніми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потребами, якщо такі є у класі. Під час спостереження звертається увага на те, наскільки вчитель використовує подібні методики, як співпрацює з асистентом вчителя. Простежується, наскільки </a:t>
            </a:r>
            <a:r>
              <a:rPr lang="uk-UA" sz="1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дитині з особливими освітніми потребами під час проведення заняття, наскільки дитина залучена до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590548" y="1347977"/>
            <a:ext cx="23551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Комунікація з учнями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22" y="5380378"/>
            <a:ext cx="1232436" cy="123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066" y="2140324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27" y="2157877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440" y="5845570"/>
            <a:ext cx="157321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542" y="5148616"/>
            <a:ext cx="1699574" cy="170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1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12748" y="1120472"/>
            <a:ext cx="3431689" cy="1191294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16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6518" y="131241"/>
            <a:ext cx="11499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щодо спостереження за проведенням навчального заняття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36230" y="1085710"/>
            <a:ext cx="2913857" cy="925813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6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1373" y="1059716"/>
            <a:ext cx="2362278" cy="951807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6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6437" y="837531"/>
            <a:ext cx="788311" cy="78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418" y="4668666"/>
            <a:ext cx="500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513" y="4230981"/>
            <a:ext cx="687716" cy="68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3735" y="2157878"/>
            <a:ext cx="3045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86653" y="1456567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uk-UA" sz="16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585" y="1231687"/>
            <a:ext cx="3492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Вивчення освітніх ресурсів та завдань, які </a:t>
            </a:r>
            <a:r>
              <a:rPr lang="uk-UA" sz="16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вчителем у разі застосування технології </a:t>
            </a:r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 навчання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77731" y="2498544"/>
            <a:ext cx="37671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належить до інформаційних освітніх ресурсів?</a:t>
            </a:r>
          </a:p>
          <a:p>
            <a:pPr lvl="0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Насамперед,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 звертаємо увагу на: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розроблення навчальних занять </a:t>
            </a:r>
            <a:r>
              <a:rPr lang="uk-UA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навчально-методичних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розроблення завдань для різних видів робіт;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дидактичний матеріал;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роздатковий матеріал;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тестові завдання з теми;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завдання для контрольної або самостійної роботи;</a:t>
            </a:r>
          </a:p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розроблені адаптовані критерії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навчальних 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51924" y="1243231"/>
            <a:ext cx="2898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Особливості проведення навчального заняття онлайн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9975" y="1354180"/>
            <a:ext cx="2098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uk-UA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Домашнє завдання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7469" y="2116330"/>
            <a:ext cx="2968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має бути спрямоване на розвиток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 </a:t>
            </a:r>
            <a:r>
              <a:rPr lang="uk-UA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має бути пошуковим, дослідницьким або творчим, цікавим для учнів. Надмірний обсяг домашнього завдання — це порушення прав дитини та фактор, що може призвести до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 здоров’я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109991" y="2285607"/>
            <a:ext cx="2766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Якісне дистанційне навчання в умовах війни: поради директору школи:</a:t>
            </a:r>
            <a:endParaRPr lang="en-US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80" y="3186931"/>
            <a:ext cx="1044050" cy="104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440" y="4976169"/>
            <a:ext cx="1642507" cy="159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947" y="5817669"/>
            <a:ext cx="571409" cy="57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70" y="5330466"/>
            <a:ext cx="1228842" cy="122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440" y="5817669"/>
            <a:ext cx="157321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3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25735</TotalTime>
  <Words>631</Words>
  <Application>Microsoft Office PowerPoint</Application>
  <PresentationFormat>Произвольный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1904</cp:revision>
  <cp:lastPrinted>2023-06-22T14:57:19Z</cp:lastPrinted>
  <dcterms:created xsi:type="dcterms:W3CDTF">2018-12-21T09:29:25Z</dcterms:created>
  <dcterms:modified xsi:type="dcterms:W3CDTF">2023-08-08T13:04:45Z</dcterms:modified>
</cp:coreProperties>
</file>