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744" r:id="rId2"/>
  </p:sldMasterIdLst>
  <p:notesMasterIdLst>
    <p:notesMasterId r:id="rId7"/>
  </p:notesMasterIdLst>
  <p:sldIdLst>
    <p:sldId id="735" r:id="rId3"/>
    <p:sldId id="736" r:id="rId4"/>
    <p:sldId id="737" r:id="rId5"/>
    <p:sldId id="738" r:id="rId6"/>
  </p:sldIdLst>
  <p:sldSz cx="12192000" cy="6858000"/>
  <p:notesSz cx="6735763" cy="9866313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  <a:srgbClr val="FA8C00"/>
    <a:srgbClr val="0046D2"/>
    <a:srgbClr val="E6E6E6"/>
    <a:srgbClr val="87F820"/>
    <a:srgbClr val="D9D9D9"/>
    <a:srgbClr val="A5A5C3"/>
    <a:srgbClr val="F2F2F2"/>
    <a:srgbClr val="7F7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19" autoAdjust="0"/>
    <p:restoredTop sz="90860" autoAdjust="0"/>
  </p:normalViewPr>
  <p:slideViewPr>
    <p:cSldViewPr snapToGrid="0">
      <p:cViewPr>
        <p:scale>
          <a:sx n="89" d="100"/>
          <a:sy n="89" d="100"/>
        </p:scale>
        <p:origin x="-1338" y="-4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559743BA-0D74-424C-99BC-080B46C91554}" type="datetimeFigureOut">
              <a:rPr lang="ru-RU" smtClean="0"/>
              <a:pPr/>
              <a:t>08.08.2023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1431" tIns="45715" rIns="91431" bIns="4571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FC1DCAA5-00E6-4B20-B8A5-2174C82E0E2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4959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A83CD-5250-4343-9A1A-9DB4991B74E5}" type="datetime1">
              <a:rPr lang="uk-UA" smtClean="0"/>
              <a:pPr/>
              <a:t>08.08.2023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69360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626C-95AB-4991-9453-56E0B8B4B6FE}" type="datetime1">
              <a:rPr lang="uk-UA" smtClean="0"/>
              <a:pPr/>
              <a:t>08.08.2023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18687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946-9067-463F-9468-BF33B084A8C0}" type="datetime1">
              <a:rPr lang="uk-UA" smtClean="0"/>
              <a:pPr/>
              <a:t>08.08.2023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989996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A83CD-5250-4343-9A1A-9DB4991B74E5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08.08.2023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4695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3DB50-ADA6-4F07-9FCD-8F42E8DFB389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08.08.2023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5817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FD7E-4356-40C6-B46E-63840C147652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08.08.2023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529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E4FE-8621-4C36-BF6A-BE6537B6E43B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08.08.2023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2932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DA8F-BA52-4188-A509-37FF7BD190A4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08.08.2023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599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BFC3-3AF5-44F2-A479-1B2EE0B02D4C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08.08.2023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476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ED42-8586-4839-9FDE-D79022184D1C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08.08.2023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5468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0D49-526F-4643-A3B4-1144158AE514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08.08.2023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838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3DB50-ADA6-4F07-9FCD-8F42E8DFB389}" type="datetime1">
              <a:rPr lang="uk-UA" smtClean="0"/>
              <a:pPr/>
              <a:t>08.08.2023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585894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63994-A8BA-44FB-8514-A9138F1D72F2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08.08.2023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0549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626C-95AB-4991-9453-56E0B8B4B6FE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08.08.2023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5162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946-9067-463F-9468-BF33B084A8C0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08.08.2023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804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FD7E-4356-40C6-B46E-63840C147652}" type="datetime1">
              <a:rPr lang="uk-UA" smtClean="0"/>
              <a:pPr/>
              <a:t>08.08.2023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83031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E4FE-8621-4C36-BF6A-BE6537B6E43B}" type="datetime1">
              <a:rPr lang="uk-UA" smtClean="0"/>
              <a:pPr/>
              <a:t>08.08.2023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23132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DA8F-BA52-4188-A509-37FF7BD190A4}" type="datetime1">
              <a:rPr lang="uk-UA" smtClean="0"/>
              <a:pPr/>
              <a:t>08.08.2023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68492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BFC3-3AF5-44F2-A479-1B2EE0B02D4C}" type="datetime1">
              <a:rPr lang="uk-UA" smtClean="0"/>
              <a:pPr/>
              <a:t>08.08.2023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00766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ED42-8586-4839-9FDE-D79022184D1C}" type="datetime1">
              <a:rPr lang="uk-UA" smtClean="0"/>
              <a:pPr/>
              <a:t>08.08.2023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99504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0D49-526F-4643-A3B4-1144158AE514}" type="datetime1">
              <a:rPr lang="uk-UA" smtClean="0"/>
              <a:pPr/>
              <a:t>08.08.2023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04217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63994-A8BA-44FB-8514-A9138F1D72F2}" type="datetime1">
              <a:rPr lang="uk-UA" smtClean="0"/>
              <a:pPr/>
              <a:t>08.08.2023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09953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3C2D0-61E4-49AE-83F2-86AC7FA0CD9A}" type="datetime1">
              <a:rPr lang="uk-UA" smtClean="0"/>
              <a:pPr/>
              <a:t>08.08.2023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71055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3C2D0-61E4-49AE-83F2-86AC7FA0CD9A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08.08.2023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119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9.jpeg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5.png"/><Relationship Id="rId7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0.png"/><Relationship Id="rId5" Type="http://schemas.openxmlformats.org/officeDocument/2006/relationships/image" Target="../media/image6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5.png"/><Relationship Id="rId7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2984" t="10187" r="4503" b="11706"/>
          <a:stretch>
            <a:fillRect/>
          </a:stretch>
        </p:blipFill>
        <p:spPr>
          <a:xfrm>
            <a:off x="0" y="-17812"/>
            <a:ext cx="12192000" cy="6875812"/>
          </a:xfrm>
          <a:prstGeom prst="rect">
            <a:avLst/>
          </a:prstGeom>
        </p:spPr>
      </p:pic>
      <p:grpSp>
        <p:nvGrpSpPr>
          <p:cNvPr id="24" name="Group 24"/>
          <p:cNvGrpSpPr/>
          <p:nvPr/>
        </p:nvGrpSpPr>
        <p:grpSpPr>
          <a:xfrm>
            <a:off x="9371342" y="653130"/>
            <a:ext cx="1232823" cy="1232823"/>
            <a:chOff x="0" y="0"/>
            <a:chExt cx="6350000" cy="6350000"/>
          </a:xfrm>
          <a:solidFill>
            <a:srgbClr val="202EE2"/>
          </a:solidFill>
        </p:grpSpPr>
        <p:sp>
          <p:nvSpPr>
            <p:cNvPr id="25" name="Freeform 25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grpSp>
        <p:nvGrpSpPr>
          <p:cNvPr id="26" name="Group 26"/>
          <p:cNvGrpSpPr/>
          <p:nvPr/>
        </p:nvGrpSpPr>
        <p:grpSpPr>
          <a:xfrm>
            <a:off x="9982832" y="0"/>
            <a:ext cx="2206212" cy="2211146"/>
            <a:chOff x="0" y="0"/>
            <a:chExt cx="6350000" cy="6350000"/>
          </a:xfrm>
          <a:solidFill>
            <a:srgbClr val="FA8C00"/>
          </a:solidFill>
        </p:grpSpPr>
        <p:sp>
          <p:nvSpPr>
            <p:cNvPr id="27" name="Freeform 27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grpSp>
        <p:nvGrpSpPr>
          <p:cNvPr id="28" name="Group 28"/>
          <p:cNvGrpSpPr/>
          <p:nvPr/>
        </p:nvGrpSpPr>
        <p:grpSpPr>
          <a:xfrm>
            <a:off x="1368526" y="5642239"/>
            <a:ext cx="729335" cy="707268"/>
            <a:chOff x="0" y="0"/>
            <a:chExt cx="6350000" cy="6350000"/>
          </a:xfrm>
          <a:solidFill>
            <a:srgbClr val="FA8C00"/>
          </a:solidFill>
        </p:grpSpPr>
        <p:sp>
          <p:nvSpPr>
            <p:cNvPr id="29" name="Freeform 29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grpSp>
        <p:nvGrpSpPr>
          <p:cNvPr id="41" name="Group 28"/>
          <p:cNvGrpSpPr/>
          <p:nvPr/>
        </p:nvGrpSpPr>
        <p:grpSpPr>
          <a:xfrm>
            <a:off x="11290312" y="3347224"/>
            <a:ext cx="436848" cy="436848"/>
            <a:chOff x="0" y="0"/>
            <a:chExt cx="6350000" cy="6350000"/>
          </a:xfrm>
          <a:solidFill>
            <a:srgbClr val="FA8C00"/>
          </a:solidFill>
        </p:grpSpPr>
        <p:sp>
          <p:nvSpPr>
            <p:cNvPr id="42" name="Freeform 29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087"/>
            <a:ext cx="2444531" cy="603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612062" y="83526"/>
            <a:ext cx="72470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sz="28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Поради щодо спостереження за проведенням навчального заняття</a:t>
            </a:r>
          </a:p>
        </p:txBody>
      </p:sp>
      <p:sp>
        <p:nvSpPr>
          <p:cNvPr id="18" name="Блок-схема: узел 17"/>
          <p:cNvSpPr/>
          <p:nvPr/>
        </p:nvSpPr>
        <p:spPr>
          <a:xfrm>
            <a:off x="102936" y="1615519"/>
            <a:ext cx="3535263" cy="3384376"/>
          </a:xfrm>
          <a:prstGeom prst="flowChartConnector">
            <a:avLst/>
          </a:prstGeom>
          <a:solidFill>
            <a:srgbClr val="0046D2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79" y="4011527"/>
            <a:ext cx="988368" cy="988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Прямоугольник 19"/>
          <p:cNvSpPr/>
          <p:nvPr/>
        </p:nvSpPr>
        <p:spPr>
          <a:xfrm>
            <a:off x="3878365" y="1615519"/>
            <a:ext cx="6122261" cy="4524315"/>
          </a:xfrm>
          <a:prstGeom prst="rect">
            <a:avLst/>
          </a:prstGeom>
          <a:ln>
            <a:solidFill>
              <a:srgbClr val="0000FF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uk-UA" u="sng" dirty="0" smtClean="0">
                <a:solidFill>
                  <a:srgbClr val="FA8C00"/>
                </a:solidFill>
                <a:latin typeface="e-Ukraine Bold"/>
                <a:cs typeface="Times New Roman" panose="02020603050405020304" pitchFamily="18" charset="0"/>
              </a:rPr>
              <a:t>Щоб спостереження за проведенням навчального заняття </a:t>
            </a:r>
            <a:r>
              <a:rPr lang="uk-UA" dirty="0" smtClean="0">
                <a:solidFill>
                  <a:srgbClr val="FA8C00"/>
                </a:solidFill>
                <a:latin typeface="e-Ukraine Bold"/>
                <a:cs typeface="Times New Roman" panose="02020603050405020304" pitchFamily="18" charset="0"/>
              </a:rPr>
              <a:t>було інформативним та результативним, необхідна своєрідна уніфікована форма для фіксування результатів спостереження. </a:t>
            </a:r>
          </a:p>
          <a:p>
            <a:endParaRPr lang="uk-UA" dirty="0" smtClean="0">
              <a:solidFill>
                <a:srgbClr val="FA8C00"/>
              </a:solidFill>
              <a:latin typeface="e-Ukraine Bold"/>
              <a:cs typeface="Times New Roman" panose="02020603050405020304" pitchFamily="18" charset="0"/>
            </a:endParaRPr>
          </a:p>
          <a:p>
            <a:r>
              <a:rPr lang="uk-UA" u="sng" dirty="0" smtClean="0">
                <a:solidFill>
                  <a:srgbClr val="FA8C00"/>
                </a:solidFill>
                <a:latin typeface="e-Ukraine Bold"/>
                <a:cs typeface="Times New Roman" panose="02020603050405020304" pitchFamily="18" charset="0"/>
              </a:rPr>
              <a:t>Заклад освіти</a:t>
            </a:r>
            <a:r>
              <a:rPr lang="uk-UA" dirty="0" smtClean="0">
                <a:solidFill>
                  <a:srgbClr val="FA8C00"/>
                </a:solidFill>
                <a:latin typeface="e-Ukraine Bold"/>
                <a:cs typeface="Times New Roman" panose="02020603050405020304" pitchFamily="18" charset="0"/>
              </a:rPr>
              <a:t> може змінювати запропоновану форму, може розробити власну.</a:t>
            </a:r>
          </a:p>
          <a:p>
            <a:endParaRPr lang="ru-RU" dirty="0" smtClean="0">
              <a:solidFill>
                <a:srgbClr val="FA8C00"/>
              </a:solidFill>
              <a:latin typeface="e-Ukraine Bold"/>
              <a:cs typeface="Times New Roman" panose="02020603050405020304" pitchFamily="18" charset="0"/>
            </a:endParaRPr>
          </a:p>
          <a:p>
            <a:r>
              <a:rPr lang="uk-UA" u="sng" dirty="0" smtClean="0">
                <a:solidFill>
                  <a:srgbClr val="FA8C00"/>
                </a:solidFill>
                <a:latin typeface="e-Ukraine Bold"/>
                <a:cs typeface="Times New Roman" panose="02020603050405020304" pitchFamily="18" charset="0"/>
              </a:rPr>
              <a:t>Форми і методи роботи з учнями</a:t>
            </a:r>
            <a:r>
              <a:rPr lang="uk-UA" dirty="0" smtClean="0">
                <a:solidFill>
                  <a:srgbClr val="FA8C00"/>
                </a:solidFill>
                <a:latin typeface="e-Ukraine Bold"/>
                <a:cs typeface="Times New Roman" panose="02020603050405020304" pitchFamily="18" charset="0"/>
              </a:rPr>
              <a:t>, організаційні форми</a:t>
            </a:r>
          </a:p>
          <a:p>
            <a:r>
              <a:rPr lang="uk-UA" dirty="0" smtClean="0">
                <a:solidFill>
                  <a:srgbClr val="FA8C00"/>
                </a:solidFill>
                <a:latin typeface="e-Ukraine Bold"/>
                <a:cs typeface="Times New Roman" panose="02020603050405020304" pitchFamily="18" charset="0"/>
              </a:rPr>
              <a:t>проведення навчального заняття вчитель обирає самостійно. </a:t>
            </a:r>
          </a:p>
          <a:p>
            <a:endParaRPr lang="uk-UA" dirty="0" smtClean="0">
              <a:solidFill>
                <a:srgbClr val="FA8C00"/>
              </a:solidFill>
              <a:latin typeface="e-Ukraine Bold"/>
              <a:cs typeface="Times New Roman" panose="02020603050405020304" pitchFamily="18" charset="0"/>
            </a:endParaRPr>
          </a:p>
          <a:p>
            <a:r>
              <a:rPr lang="uk-UA" u="sng" dirty="0" smtClean="0">
                <a:solidFill>
                  <a:srgbClr val="FA8C00"/>
                </a:solidFill>
                <a:latin typeface="e-Ukraine Bold"/>
                <a:cs typeface="Times New Roman" panose="02020603050405020304" pitchFamily="18" charset="0"/>
              </a:rPr>
              <a:t>Під час спостереження </a:t>
            </a:r>
            <a:r>
              <a:rPr lang="uk-UA" dirty="0" smtClean="0">
                <a:solidFill>
                  <a:srgbClr val="FA8C00"/>
                </a:solidFill>
                <a:latin typeface="e-Ukraine Bold"/>
                <a:cs typeface="Times New Roman" panose="02020603050405020304" pitchFamily="18" charset="0"/>
              </a:rPr>
              <a:t>за проведенням навчального заняття потрібно звернути увагу на наступні особливості його проведення та педагогічні</a:t>
            </a:r>
            <a:r>
              <a:rPr lang="uk-UA" dirty="0">
                <a:solidFill>
                  <a:srgbClr val="FA8C00"/>
                </a:solidFill>
                <a:latin typeface="e-Ukraine Bold"/>
                <a:cs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rgbClr val="FA8C00"/>
                </a:solidFill>
                <a:latin typeface="e-Ukraine Bold"/>
                <a:cs typeface="Times New Roman" panose="02020603050405020304" pitchFamily="18" charset="0"/>
              </a:rPr>
              <a:t>аспекти роботи вчителя.</a:t>
            </a:r>
            <a:endParaRPr lang="uk-UA" dirty="0">
              <a:solidFill>
                <a:srgbClr val="FA8C00"/>
              </a:solidFill>
              <a:latin typeface="e-Ukraine Bold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30229" y="2276655"/>
            <a:ext cx="308067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 враховувати, що під час спостереження за конкретним навчальним заняттям зовсім не обов’язково фіксувати і вивчати усі аспекти діяльності вчителя, зазначені  у формі спостереження.</a:t>
            </a:r>
            <a:endParaRPr lang="uk-UA" sz="16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9823" y="2741263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79" y="1615519"/>
            <a:ext cx="729335" cy="729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748" y="5477911"/>
            <a:ext cx="1271902" cy="1271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213" y="6430122"/>
            <a:ext cx="427878" cy="427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496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2984" t="10187" r="4503" b="11706"/>
          <a:stretch>
            <a:fillRect/>
          </a:stretch>
        </p:blipFill>
        <p:spPr>
          <a:xfrm>
            <a:off x="0" y="1147"/>
            <a:ext cx="12374718" cy="6960779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2421056" y="4497199"/>
            <a:ext cx="1999751" cy="1940440"/>
            <a:chOff x="0" y="0"/>
            <a:chExt cx="6350000" cy="6350000"/>
          </a:xfrm>
          <a:solidFill>
            <a:srgbClr val="FA8C00"/>
          </a:solidFill>
        </p:grpSpPr>
        <p:sp>
          <p:nvSpPr>
            <p:cNvPr id="4" name="Freeform 4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grpSp>
        <p:nvGrpSpPr>
          <p:cNvPr id="7" name="Group 7"/>
          <p:cNvGrpSpPr/>
          <p:nvPr/>
        </p:nvGrpSpPr>
        <p:grpSpPr>
          <a:xfrm>
            <a:off x="-3059" y="552132"/>
            <a:ext cx="1370794" cy="1328967"/>
            <a:chOff x="0" y="0"/>
            <a:chExt cx="6350000" cy="6350000"/>
          </a:xfrm>
        </p:grpSpPr>
        <p:sp>
          <p:nvSpPr>
            <p:cNvPr id="8" name="Freeform 8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solidFill>
              <a:srgbClr val="FA8C00"/>
            </a:solidFill>
          </p:spPr>
        </p:sp>
      </p:grpSp>
      <p:sp>
        <p:nvSpPr>
          <p:cNvPr id="41" name="TextBox 23"/>
          <p:cNvSpPr txBox="1"/>
          <p:nvPr/>
        </p:nvSpPr>
        <p:spPr>
          <a:xfrm>
            <a:off x="1514646" y="154721"/>
            <a:ext cx="9677400" cy="3693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endParaRPr lang="uk-UA" altLang="uk-UA" sz="2400" b="1" dirty="0">
              <a:solidFill>
                <a:srgbClr val="0931F7"/>
              </a:solidFill>
              <a:latin typeface="e-Ukraine Bold" panose="00000800000000000000" pitchFamily="50" charset="-52"/>
            </a:endParaRPr>
          </a:p>
        </p:txBody>
      </p:sp>
      <p:sp>
        <p:nvSpPr>
          <p:cNvPr id="9" name="Прямокутник 8"/>
          <p:cNvSpPr/>
          <p:nvPr/>
        </p:nvSpPr>
        <p:spPr>
          <a:xfrm>
            <a:off x="3329666" y="149321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uk-UA" dirty="0">
              <a:solidFill>
                <a:prstClr val="black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76518" y="932787"/>
            <a:ext cx="3044414" cy="883973"/>
          </a:xfrm>
          <a:prstGeom prst="round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sz="1600" b="1" i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Розвиток і формування оволодіння учнями ключовими</a:t>
            </a:r>
          </a:p>
          <a:p>
            <a:pPr lvl="0" algn="ctr"/>
            <a:r>
              <a:rPr lang="uk-UA" sz="1600" b="1" i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компетентностями</a:t>
            </a:r>
            <a:endParaRPr lang="uk-UA" sz="1600" b="1" i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76518" y="131241"/>
            <a:ext cx="114999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sz="28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Поради щодо спостереження за проведенням навчального заняття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2868" y="0"/>
            <a:ext cx="500062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" name="Group 28"/>
          <p:cNvGrpSpPr/>
          <p:nvPr/>
        </p:nvGrpSpPr>
        <p:grpSpPr>
          <a:xfrm>
            <a:off x="11691864" y="302064"/>
            <a:ext cx="500136" cy="500136"/>
            <a:chOff x="0" y="0"/>
            <a:chExt cx="6350000" cy="6350000"/>
          </a:xfrm>
          <a:solidFill>
            <a:srgbClr val="0046D2"/>
          </a:solidFill>
        </p:grpSpPr>
        <p:sp>
          <p:nvSpPr>
            <p:cNvPr id="18" name="Freeform 29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sp>
        <p:nvSpPr>
          <p:cNvPr id="12" name="Прямоугольник 11"/>
          <p:cNvSpPr/>
          <p:nvPr/>
        </p:nvSpPr>
        <p:spPr>
          <a:xfrm>
            <a:off x="258184" y="1881099"/>
            <a:ext cx="2857948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sz="1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Державних стандартах початкової та базової середньої освіти визначено ключові компетентності, розвиток яких </a:t>
            </a:r>
          </a:p>
          <a:p>
            <a:pPr lvl="0"/>
            <a:r>
              <a:rPr lang="uk-UA" sz="1400" b="1" dirty="0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 </a:t>
            </a:r>
            <a:r>
              <a:rPr lang="uk-UA" sz="1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відбуватися під час проведення навчального заняття.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628075" y="1129272"/>
            <a:ext cx="2467925" cy="912688"/>
          </a:xfrm>
          <a:prstGeom prst="round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sz="1600" b="1" i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Робота учнів під час проведення навчального заняття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353346" y="1273644"/>
            <a:ext cx="2495774" cy="1025094"/>
          </a:xfrm>
          <a:prstGeom prst="round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sz="1600" b="1" i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Оцінювання діяльності учнів під час проведення навчального заняття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9315178" y="1419610"/>
            <a:ext cx="2561264" cy="969575"/>
          </a:xfrm>
          <a:prstGeom prst="round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sz="1600" b="1" i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uk-UA" sz="1600" b="1" i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Наскрізність</a:t>
            </a:r>
            <a:r>
              <a:rPr lang="uk-UA" sz="1600" b="1" i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виховної складової навчального заняття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189353" y="2152790"/>
            <a:ext cx="311801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sz="1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ході спостереження варто звернути увагу на роботу учнів: наскільки діти залучені до </a:t>
            </a:r>
            <a:r>
              <a:rPr lang="uk-UA" sz="1400" b="1" dirty="0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 чи </a:t>
            </a:r>
            <a:r>
              <a:rPr lang="uk-UA" sz="1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зацікавлені темою заняття, чи співпрацюють між собою. Адже не можна вважати результативним заняття, </a:t>
            </a:r>
            <a:r>
              <a:rPr lang="uk-UA" sz="1400" b="1" dirty="0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 більшість </a:t>
            </a:r>
            <a:r>
              <a:rPr lang="uk-UA" sz="1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учнів </a:t>
            </a:r>
          </a:p>
          <a:p>
            <a:pPr lvl="0"/>
            <a:r>
              <a:rPr lang="uk-UA" sz="1400" b="1" dirty="0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uk-UA" sz="1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пасивними.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6166010" y="2406624"/>
            <a:ext cx="338001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Вчитель має оцінювати роботу або відповідь учня/учениці, спираючись</a:t>
            </a:r>
          </a:p>
          <a:p>
            <a:r>
              <a:rPr lang="uk-UA" sz="1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розроблені критерії оцінювання. Обов’язково надавати учням час на</a:t>
            </a:r>
          </a:p>
          <a:p>
            <a:r>
              <a:rPr lang="uk-UA" sz="1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обдумування відповіді. Відповідь учня супроводжувати запитаннями</a:t>
            </a:r>
          </a:p>
          <a:p>
            <a:r>
              <a:rPr lang="uk-UA" sz="1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«Чому?», «Яким чином?».</a:t>
            </a:r>
          </a:p>
          <a:p>
            <a:r>
              <a:rPr lang="uk-UA" sz="1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 також надавати учневі зворотний зв’язок щодо якості виконання завдання: пояснювати, що виконано правильно, а в чому є недоробки,</a:t>
            </a:r>
          </a:p>
          <a:p>
            <a:r>
              <a:rPr lang="uk-UA" sz="1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пропонувати способи поліпшення, а не просто констатувати виконання</a:t>
            </a:r>
          </a:p>
          <a:p>
            <a:r>
              <a:rPr lang="uk-UA" sz="1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позначкою або словами «добре-погано». 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9569512" y="2465874"/>
            <a:ext cx="244872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sz="1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 навчального заняття має бути спрямований</a:t>
            </a:r>
          </a:p>
          <a:p>
            <a:pPr lvl="0"/>
            <a:r>
              <a:rPr lang="uk-UA" sz="1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формування суспільних цінностей, як-от поваги гідності, прав і свобод</a:t>
            </a:r>
          </a:p>
          <a:p>
            <a:pPr lvl="0"/>
            <a:r>
              <a:rPr lang="uk-UA" sz="1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людини, визнання цінності демократії, розвитку навичок критичного мислення тощо.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1513" y="3681413"/>
            <a:ext cx="500062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0212" y="4505803"/>
            <a:ext cx="593260" cy="593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080" y="4802434"/>
            <a:ext cx="1216596" cy="1216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4" descr="Фон для презентации с человечками - 71 фото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7677" y="5874047"/>
            <a:ext cx="1574323" cy="983952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469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2984" t="10187" r="4503" b="11706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1" name="TextBox 23"/>
          <p:cNvSpPr txBox="1"/>
          <p:nvPr/>
        </p:nvSpPr>
        <p:spPr>
          <a:xfrm>
            <a:off x="1514646" y="154721"/>
            <a:ext cx="9677400" cy="3693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endParaRPr lang="uk-UA" altLang="uk-UA" sz="2400" b="1" dirty="0">
              <a:solidFill>
                <a:srgbClr val="0931F7"/>
              </a:solidFill>
              <a:latin typeface="e-Ukraine Bold" panose="00000800000000000000" pitchFamily="50" charset="-52"/>
            </a:endParaRPr>
          </a:p>
        </p:txBody>
      </p:sp>
      <p:sp>
        <p:nvSpPr>
          <p:cNvPr id="9" name="Прямокутник 8"/>
          <p:cNvSpPr/>
          <p:nvPr/>
        </p:nvSpPr>
        <p:spPr>
          <a:xfrm>
            <a:off x="3329666" y="149321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uk-UA" dirty="0">
              <a:solidFill>
                <a:prstClr val="black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20648" y="1070785"/>
            <a:ext cx="3431689" cy="1020553"/>
          </a:xfrm>
          <a:prstGeom prst="round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sz="1600" b="1" i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Використання інформаційно-комунікативних технологій, обладнання,</a:t>
            </a:r>
          </a:p>
          <a:p>
            <a:pPr lvl="0" algn="ctr"/>
            <a:r>
              <a:rPr lang="uk-UA" sz="1600" b="1" i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 навчання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76518" y="131241"/>
            <a:ext cx="114999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sz="28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Поради щодо спостереження за проведенням навчального заняття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822" y="5845570"/>
            <a:ext cx="500062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" name="Group 28"/>
          <p:cNvGrpSpPr/>
          <p:nvPr/>
        </p:nvGrpSpPr>
        <p:grpSpPr>
          <a:xfrm>
            <a:off x="6554574" y="5130792"/>
            <a:ext cx="982114" cy="964809"/>
            <a:chOff x="0" y="0"/>
            <a:chExt cx="6350000" cy="6350000"/>
          </a:xfrm>
          <a:solidFill>
            <a:srgbClr val="0046D2"/>
          </a:solidFill>
        </p:grpSpPr>
        <p:sp>
          <p:nvSpPr>
            <p:cNvPr id="18" name="Freeform 29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sp>
        <p:nvSpPr>
          <p:cNvPr id="12" name="Прямоугольник 11"/>
          <p:cNvSpPr/>
          <p:nvPr/>
        </p:nvSpPr>
        <p:spPr>
          <a:xfrm>
            <a:off x="258184" y="1881099"/>
            <a:ext cx="28579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uk-UA" sz="1400" b="1" dirty="0">
              <a:solidFill>
                <a:srgbClr val="0046D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392453" y="1086016"/>
            <a:ext cx="2743595" cy="862476"/>
          </a:xfrm>
          <a:prstGeom prst="round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uk-UA" sz="1600" b="1" i="1" u="sng" dirty="0">
              <a:solidFill>
                <a:srgbClr val="FA8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8196210" y="1066244"/>
            <a:ext cx="2495774" cy="1025094"/>
          </a:xfrm>
          <a:prstGeom prst="round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i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Організація роботи з учнями з особливими освітніми потребами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3542" y="2091338"/>
            <a:ext cx="500062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9244" y="5460275"/>
            <a:ext cx="500062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366309" y="2407909"/>
            <a:ext cx="3045513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uk-UA" sz="14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1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</a:t>
            </a:r>
            <a:r>
              <a:rPr lang="uk-UA" sz="1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інформаційно-комунікативних технологій (далі — ІКТ) необов’язково має обмежуватись виключно інтерактивною дошкою або комп’ютерною презентацією. Це може бути спільний пошук інформації </a:t>
            </a:r>
            <a:r>
              <a:rPr lang="uk-UA" sz="1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мережі Інтернет,</a:t>
            </a:r>
            <a:endParaRPr lang="uk-UA" sz="1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1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</a:t>
            </a:r>
            <a:r>
              <a:rPr lang="uk-UA" sz="1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сайтів для виконання завдань онлайн тощо.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110521" y="2329242"/>
            <a:ext cx="3426167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uk-UA" sz="14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1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Дуже </a:t>
            </a:r>
            <a:r>
              <a:rPr lang="uk-UA" sz="1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важливим є особистісно орієнтований підхід у роботі з учнями. </a:t>
            </a:r>
            <a:r>
              <a:rPr lang="uk-UA" sz="1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Це, насамперед, </a:t>
            </a:r>
            <a:r>
              <a:rPr lang="uk-UA" sz="1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повага особистої гідності кожної дитини, її індивідуальних життєвих цілей, запитів та інтересів. Процес, спрямований на розвиток </a:t>
            </a:r>
            <a:r>
              <a:rPr lang="uk-UA" sz="1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саморозвиток </a:t>
            </a:r>
            <a:r>
              <a:rPr lang="uk-UA" sz="1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учня, </a:t>
            </a:r>
          </a:p>
          <a:p>
            <a:pPr lvl="0"/>
            <a:r>
              <a:rPr lang="uk-UA" sz="1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становлення </a:t>
            </a:r>
            <a:r>
              <a:rPr lang="uk-UA" sz="1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 як особистості з урахуванням індивідуальних особливостей, інтересів, здібностей.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8019380" y="2407909"/>
            <a:ext cx="349348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uk-UA" sz="14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1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</a:t>
            </a:r>
            <a:r>
              <a:rPr lang="uk-UA" sz="1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 володіти методиками роботи з дітьми з особливими освітніми</a:t>
            </a:r>
          </a:p>
          <a:p>
            <a:pPr lvl="0"/>
            <a:r>
              <a:rPr lang="uk-UA" sz="1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потребами, якщо такі є у класі. Під час спостереження звертається увага на те, наскільки вчитель використовує подібні методики, як співпрацює з асистентом вчителя. Простежується, наскільки </a:t>
            </a:r>
            <a:r>
              <a:rPr lang="uk-UA" sz="1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комфортно</a:t>
            </a:r>
            <a:r>
              <a:rPr lang="uk-UA" sz="1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дитині з особливими освітніми потребами під час проведення заняття, наскільки дитина залучена до</a:t>
            </a:r>
          </a:p>
          <a:p>
            <a:pPr lvl="0"/>
            <a:r>
              <a:rPr lang="uk-UA" sz="1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роботи.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4590548" y="1347977"/>
            <a:ext cx="23551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uk-UA" sz="1600" b="1" i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Комунікація з учнями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722" y="5380378"/>
            <a:ext cx="1232436" cy="1232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066" y="2140324"/>
            <a:ext cx="500062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7127" y="2157877"/>
            <a:ext cx="500062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5440" y="5845570"/>
            <a:ext cx="1573212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3542" y="5148616"/>
            <a:ext cx="1699574" cy="1709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611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2984" t="10187" r="4503" b="11706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1" name="TextBox 23"/>
          <p:cNvSpPr txBox="1"/>
          <p:nvPr/>
        </p:nvSpPr>
        <p:spPr>
          <a:xfrm>
            <a:off x="1514646" y="154721"/>
            <a:ext cx="9677400" cy="3693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endParaRPr lang="uk-UA" altLang="uk-UA" sz="2400" b="1" dirty="0">
              <a:solidFill>
                <a:srgbClr val="0931F7"/>
              </a:solidFill>
              <a:latin typeface="e-Ukraine Bold" panose="00000800000000000000" pitchFamily="50" charset="-52"/>
            </a:endParaRPr>
          </a:p>
        </p:txBody>
      </p:sp>
      <p:sp>
        <p:nvSpPr>
          <p:cNvPr id="9" name="Прямокутник 8"/>
          <p:cNvSpPr/>
          <p:nvPr/>
        </p:nvSpPr>
        <p:spPr>
          <a:xfrm>
            <a:off x="3329666" y="149321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uk-UA" dirty="0">
              <a:solidFill>
                <a:prstClr val="black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912748" y="1120472"/>
            <a:ext cx="3431689" cy="1191294"/>
          </a:xfrm>
          <a:prstGeom prst="round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uk-UA" sz="1600" b="1" i="1" u="sng" dirty="0">
              <a:solidFill>
                <a:srgbClr val="FA8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76518" y="131241"/>
            <a:ext cx="114999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sz="28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Поради щодо спостереження за проведенням навчального заняття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036230" y="1085710"/>
            <a:ext cx="2913857" cy="925813"/>
          </a:xfrm>
          <a:prstGeom prst="round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uk-UA" sz="1600" b="1" i="1" u="sng" dirty="0">
              <a:solidFill>
                <a:srgbClr val="FA8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61373" y="1059716"/>
            <a:ext cx="2362278" cy="951807"/>
          </a:xfrm>
          <a:prstGeom prst="round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uk-UA" sz="1600" b="1" i="1" u="sng" dirty="0">
              <a:solidFill>
                <a:srgbClr val="FA8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6437" y="837531"/>
            <a:ext cx="788311" cy="78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6418" y="4668666"/>
            <a:ext cx="500062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8513" y="4230981"/>
            <a:ext cx="687716" cy="687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613735" y="2157878"/>
            <a:ext cx="304551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uk-UA" sz="1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586653" y="1456567"/>
            <a:ext cx="1847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endParaRPr lang="uk-UA" sz="1600" b="1" i="1" u="sng" dirty="0">
              <a:solidFill>
                <a:srgbClr val="FA8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857585" y="1231687"/>
            <a:ext cx="349272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sz="1600" b="1" i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Вивчення освітніх ресурсів та завдань, які </a:t>
            </a:r>
            <a:r>
              <a:rPr lang="uk-UA" sz="1600" b="1" i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 вчителем у разі застосування технології </a:t>
            </a:r>
            <a:r>
              <a:rPr lang="uk-UA" sz="1600" b="1" i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дистанційного навчання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7877731" y="2498544"/>
            <a:ext cx="376719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sz="1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належить до інформаційних освітніх ресурсів?</a:t>
            </a:r>
          </a:p>
          <a:p>
            <a:pPr lvl="0"/>
            <a:r>
              <a:rPr lang="uk-UA" sz="1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Насамперед, </a:t>
            </a:r>
            <a:r>
              <a:rPr lang="uk-UA" sz="1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 звертаємо увагу на:</a:t>
            </a:r>
          </a:p>
          <a:p>
            <a:pPr lvl="0"/>
            <a:r>
              <a:rPr lang="uk-UA" sz="1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розроблення навчальних занять </a:t>
            </a:r>
            <a:r>
              <a:rPr lang="uk-UA" sz="1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 </a:t>
            </a:r>
            <a:r>
              <a:rPr lang="uk-UA" sz="14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навчально-методичних </a:t>
            </a:r>
            <a:r>
              <a:rPr lang="uk-UA" sz="1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комплексів;</a:t>
            </a:r>
          </a:p>
          <a:p>
            <a:pPr lvl="0"/>
            <a:r>
              <a:rPr lang="uk-UA" sz="1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розроблення завдань для різних видів робіт;</a:t>
            </a:r>
          </a:p>
          <a:p>
            <a:pPr lvl="0"/>
            <a:r>
              <a:rPr lang="uk-UA" sz="1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дидактичний матеріал;</a:t>
            </a:r>
          </a:p>
          <a:p>
            <a:pPr lvl="0"/>
            <a:r>
              <a:rPr lang="uk-UA" sz="1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роздатковий матеріал;</a:t>
            </a:r>
          </a:p>
          <a:p>
            <a:pPr lvl="0"/>
            <a:r>
              <a:rPr lang="uk-UA" sz="1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тестові завдання з теми;</a:t>
            </a:r>
          </a:p>
          <a:p>
            <a:pPr lvl="0"/>
            <a:r>
              <a:rPr lang="uk-UA" sz="1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завдання для контрольної або самостійної роботи;</a:t>
            </a:r>
          </a:p>
          <a:p>
            <a:pPr lvl="0"/>
            <a:r>
              <a:rPr lang="uk-UA" sz="1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розроблені адаптовані критерії </a:t>
            </a:r>
            <a:r>
              <a:rPr lang="uk-UA" sz="1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 навчальних </a:t>
            </a:r>
            <a:r>
              <a:rPr lang="uk-UA" sz="1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досягнень.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4051924" y="1243231"/>
            <a:ext cx="28981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sz="1600" b="1" i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Особливості проведення навчального заняття онлайн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739975" y="1354180"/>
            <a:ext cx="20981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uk-UA" sz="1600" b="1" i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Домашнє завдання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537469" y="2116330"/>
            <a:ext cx="296884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sz="1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Домашнє завдання має бути спрямоване на розвиток </a:t>
            </a:r>
            <a:r>
              <a:rPr lang="uk-UA" sz="1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ключових </a:t>
            </a:r>
            <a:r>
              <a:rPr lang="uk-UA" sz="1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компетентностей</a:t>
            </a:r>
            <a:r>
              <a:rPr lang="uk-UA" sz="1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тобто має бути пошуковим, дослідницьким або творчим, цікавим для учнів. Надмірний обсяг домашнього завдання — це порушення прав дитини та фактор, що може призвести до </a:t>
            </a:r>
            <a:r>
              <a:rPr lang="uk-UA" sz="1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погіршення здоров’я</a:t>
            </a:r>
            <a:r>
              <a:rPr lang="uk-UA" sz="1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4109991" y="2285607"/>
            <a:ext cx="276633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Якісне дистанційне навчання в умовах війни: поради директору школи:</a:t>
            </a:r>
            <a:endParaRPr lang="en-US" sz="14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14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8980" y="3186931"/>
            <a:ext cx="1044050" cy="104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9440" y="4976169"/>
            <a:ext cx="1642507" cy="1596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0947" y="5817669"/>
            <a:ext cx="571409" cy="571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370" y="5330466"/>
            <a:ext cx="1228842" cy="1228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5440" y="5817669"/>
            <a:ext cx="1573212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439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25735</TotalTime>
  <Words>631</Words>
  <Application>Microsoft Office PowerPoint</Application>
  <PresentationFormat>Произвольный</PresentationFormat>
  <Paragraphs>60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Intel</cp:lastModifiedBy>
  <cp:revision>1904</cp:revision>
  <cp:lastPrinted>2023-06-22T14:57:19Z</cp:lastPrinted>
  <dcterms:created xsi:type="dcterms:W3CDTF">2018-12-21T09:29:25Z</dcterms:created>
  <dcterms:modified xsi:type="dcterms:W3CDTF">2023-08-08T13:04:45Z</dcterms:modified>
</cp:coreProperties>
</file>