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notesMasterIdLst>
    <p:notesMasterId r:id="rId7"/>
  </p:notesMasterIdLst>
  <p:sldIdLst>
    <p:sldId id="736" r:id="rId3"/>
    <p:sldId id="735" r:id="rId4"/>
    <p:sldId id="737" r:id="rId5"/>
    <p:sldId id="738" r:id="rId6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8C00"/>
    <a:srgbClr val="0046D2"/>
    <a:srgbClr val="FF6600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860" autoAdjust="0"/>
  </p:normalViewPr>
  <p:slideViewPr>
    <p:cSldViewPr snapToGrid="0">
      <p:cViewPr>
        <p:scale>
          <a:sx n="87" d="100"/>
          <a:sy n="87" d="100"/>
        </p:scale>
        <p:origin x="-1374" y="-4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21.08.2023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6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1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29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93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7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4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5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1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0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21.08.2023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uk-U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1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2454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5715122" y="1505181"/>
            <a:ext cx="674915" cy="656283"/>
            <a:chOff x="0" y="0"/>
            <a:chExt cx="6350000" cy="6350000"/>
          </a:xfrm>
          <a:solidFill>
            <a:srgbClr val="202EE2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4442426" y="2414886"/>
            <a:ext cx="3220308" cy="3151132"/>
            <a:chOff x="0" y="0"/>
            <a:chExt cx="6350000" cy="635000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A8C00"/>
            </a:solidFill>
            <a:ln w="19050">
              <a:solidFill>
                <a:srgbClr val="0000FF"/>
              </a:solidFill>
            </a:ln>
          </p:spPr>
        </p:sp>
      </p:grpSp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27"/>
            <a:ext cx="269398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66680" y="2986183"/>
            <a:ext cx="297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 </a:t>
            </a:r>
            <a:r>
              <a:rPr lang="uk-UA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 </a:t>
            </a:r>
            <a:r>
              <a:rPr lang="uk-UA" sz="14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uk-UA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публікувати на своєму вебсайті чи </a:t>
            </a:r>
            <a:r>
              <a:rPr lang="uk-UA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en-US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засновника </a:t>
            </a:r>
            <a:r>
              <a:rPr lang="uk-UA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поведінки учнів. Важливо наголосити, що правила поведінки здобувачів освіти в закладі освіти (учасників освітнього процесу)</a:t>
            </a:r>
          </a:p>
          <a:p>
            <a:pPr algn="ctr"/>
            <a:r>
              <a:rPr lang="uk-UA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є правилами внутрішнього розпорядку.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55549" y="1821351"/>
            <a:ext cx="4432228" cy="910665"/>
          </a:xfrm>
          <a:prstGeom prst="roundRect">
            <a:avLst/>
          </a:prstGeom>
          <a:solidFill>
            <a:srgbClr val="0046D2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7791" y="1821351"/>
            <a:ext cx="4215606" cy="988733"/>
          </a:xfrm>
          <a:prstGeom prst="roundRect">
            <a:avLst/>
          </a:prstGeom>
          <a:solidFill>
            <a:srgbClr val="FF00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693987" y="51766"/>
            <a:ext cx="8033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поведінки учасників освітнього процесу в закладі освіти</a:t>
            </a:r>
            <a:endParaRPr lang="ru-RU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7791" y="2001762"/>
            <a:ext cx="42156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треба пам’ятати під час розробки правил поведінки у школі?</a:t>
            </a:r>
          </a:p>
          <a:p>
            <a:pPr algn="ctr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Список правил не повинен бути занадто довгим.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Правила мають бути такими, щоб їх легко було запам’ятати.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Позитивність формулювань.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Якомога загальніші формулювання (які можна наповнювати новим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 разом з учнями, таким чином приймаючи їх і засвоюючи).</a:t>
            </a:r>
            <a:endParaRPr lang="uk-UA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38480" y="1972180"/>
            <a:ext cx="46373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Можливий алгоритм вироблення правил поведінки у закладі:</a:t>
            </a:r>
          </a:p>
          <a:p>
            <a:pPr algn="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встановлення «очікувань» щодо поведінки учасників освітнього процесу (створюємо ідеальну модель поведінки для всіх учасників освітнього процесу);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розроблення правил (важливо забезпечити позитивну поведінкову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мотивацію);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ознайомлення з правилами поведінки учасників освітнього процесу,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 їх і, за потреби, коригування;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затвердження правил;</a:t>
            </a:r>
          </a:p>
          <a:p>
            <a:pPr algn="r"/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оприлюднення.</a:t>
            </a:r>
            <a:endParaRPr lang="uk-UA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365" y="5651648"/>
            <a:ext cx="1007032" cy="100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434" y="749017"/>
            <a:ext cx="42386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5"/>
          <p:cNvGrpSpPr/>
          <p:nvPr/>
        </p:nvGrpSpPr>
        <p:grpSpPr>
          <a:xfrm>
            <a:off x="3199468" y="5738990"/>
            <a:ext cx="445125" cy="432352"/>
            <a:chOff x="0" y="0"/>
            <a:chExt cx="6350000" cy="6350000"/>
          </a:xfrm>
          <a:solidFill>
            <a:srgbClr val="FA8C00"/>
          </a:solidFill>
        </p:grpSpPr>
        <p:sp>
          <p:nvSpPr>
            <p:cNvPr id="6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7" t="8140" r="8455" b="6891"/>
          <a:stretch/>
        </p:blipFill>
        <p:spPr bwMode="auto">
          <a:xfrm>
            <a:off x="765204" y="784804"/>
            <a:ext cx="1163577" cy="962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5"/>
          <p:cNvGrpSpPr/>
          <p:nvPr/>
        </p:nvGrpSpPr>
        <p:grpSpPr>
          <a:xfrm>
            <a:off x="11133365" y="833695"/>
            <a:ext cx="445125" cy="432352"/>
            <a:chOff x="0" y="0"/>
            <a:chExt cx="6350000" cy="6350000"/>
          </a:xfrm>
          <a:solidFill>
            <a:srgbClr val="FA8C00"/>
          </a:solidFill>
        </p:grpSpPr>
        <p:sp>
          <p:nvSpPr>
            <p:cNvPr id="22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8546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70393" y="25478"/>
            <a:ext cx="1187272" cy="1093355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8" name="Group 28"/>
          <p:cNvGrpSpPr/>
          <p:nvPr/>
        </p:nvGrpSpPr>
        <p:grpSpPr>
          <a:xfrm>
            <a:off x="11198237" y="419138"/>
            <a:ext cx="500136" cy="500136"/>
            <a:chOff x="0" y="0"/>
            <a:chExt cx="6350000" cy="6350000"/>
          </a:xfrm>
          <a:solidFill>
            <a:srgbClr val="FA8C00"/>
          </a:solidFill>
        </p:grpSpPr>
        <p:sp>
          <p:nvSpPr>
            <p:cNvPr id="29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1342791" y="5924300"/>
            <a:ext cx="436848" cy="436848"/>
            <a:chOff x="0" y="0"/>
            <a:chExt cx="6350000" cy="6350000"/>
          </a:xfrm>
          <a:solidFill>
            <a:srgbClr val="FA8C00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4" name="Прямоугольник 3"/>
          <p:cNvSpPr/>
          <p:nvPr/>
        </p:nvSpPr>
        <p:spPr>
          <a:xfrm>
            <a:off x="1567382" y="279769"/>
            <a:ext cx="9100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розділи у загальношкільних правилах:</a:t>
            </a:r>
            <a:endParaRPr lang="uk-UA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2899" y="1289023"/>
            <a:ext cx="2405743" cy="1167714"/>
          </a:xfrm>
          <a:prstGeom prst="ellipse">
            <a:avLst/>
          </a:prstGeom>
          <a:solidFill>
            <a:srgbClr val="0000FF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52" y="5029198"/>
            <a:ext cx="2414587" cy="1396053"/>
          </a:xfrm>
          <a:prstGeom prst="rect">
            <a:avLst/>
          </a:prstGeom>
          <a:noFill/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53" y="3189514"/>
            <a:ext cx="2414587" cy="1351317"/>
          </a:xfrm>
          <a:prstGeom prst="rect">
            <a:avLst/>
          </a:prstGeom>
          <a:noFill/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2899" y="1689825"/>
            <a:ext cx="24489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Ми — у безпеці:</a:t>
            </a:r>
            <a:endParaRPr lang="uk-UA" sz="2000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0569" y="3629900"/>
            <a:ext cx="1941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Ми – ввічливі:</a:t>
            </a:r>
            <a:endParaRPr lang="uk-UA" sz="2000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3116" y="5219394"/>
            <a:ext cx="24085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Ми — старанні та наполегливі у навчанні:</a:t>
            </a:r>
            <a:endParaRPr lang="uk-UA" sz="2000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45862" y="1071912"/>
            <a:ext cx="8342624" cy="2031325"/>
          </a:xfrm>
          <a:prstGeom prst="rect">
            <a:avLst/>
          </a:prstGeom>
          <a:ln w="127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правила щодо фізичної та психологічної безпеки і може умовно стосуватися таких аспектів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бійки, штовхання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булінг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цькування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 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 (пожежна безпека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 праці та безпеки життєдіяльності під час навчальних 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занять</a:t>
            </a:r>
            <a:r>
              <a:rPr lang="ru-RU" b="1" i="1" dirty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безпечне використання навчального </a:t>
            </a:r>
            <a:r>
              <a:rPr lang="ru-RU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b="1" i="1" dirty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обладнання.</a:t>
            </a:r>
            <a:endParaRPr lang="uk-UA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45860" y="3408691"/>
            <a:ext cx="8342623" cy="1477328"/>
          </a:xfrm>
          <a:prstGeom prst="rect">
            <a:avLst/>
          </a:prstGeom>
          <a:ln w="127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ввічливо розмовляємо;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чуємо вчителя;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поводимось так, щоб чути своїх товаришів;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піклуємось про те, що нас оточує (школа, навчальні кабінети, книги, меблі тощо).</a:t>
            </a:r>
            <a:endParaRPr lang="uk-UA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45862" y="5219394"/>
            <a:ext cx="8342624" cy="923330"/>
          </a:xfrm>
          <a:prstGeom prst="rect">
            <a:avLst/>
          </a:prstGeom>
          <a:ln w="127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питання роботи школи;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самоорганізація;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на </a:t>
            </a:r>
            <a:r>
              <a:rPr lang="uk-UA" b="1" i="1" dirty="0" err="1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уроках</a:t>
            </a:r>
            <a:r>
              <a:rPr lang="uk-UA" b="1" i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з домашніми завданнями.</a:t>
            </a:r>
            <a:endParaRPr lang="uk-UA" b="1" i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15" y="5563937"/>
            <a:ext cx="4445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80" y="3704945"/>
            <a:ext cx="4445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15" y="1729572"/>
            <a:ext cx="4445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7438" b="93000" l="8878" r="70881">
                        <a14:foregroundMark x1="37713" y1="31500" x2="37713" y2="31500"/>
                        <a14:backgroundMark x1="55000" y1="19231" x2="71250" y2="423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212" r="24847"/>
          <a:stretch/>
        </p:blipFill>
        <p:spPr bwMode="auto">
          <a:xfrm>
            <a:off x="-166198" y="5577502"/>
            <a:ext cx="1000501" cy="1358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2454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2081379" y="927646"/>
            <a:ext cx="1930289" cy="631672"/>
            <a:chOff x="0" y="0"/>
            <a:chExt cx="6350000" cy="6350000"/>
          </a:xfrm>
          <a:solidFill>
            <a:srgbClr val="202EE2"/>
          </a:solidFill>
        </p:grpSpPr>
        <p:sp>
          <p:nvSpPr>
            <p:cNvPr id="6" name="Freeform 6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7" name="Group 7"/>
          <p:cNvGrpSpPr/>
          <p:nvPr/>
        </p:nvGrpSpPr>
        <p:grpSpPr>
          <a:xfrm>
            <a:off x="5639513" y="1092433"/>
            <a:ext cx="304443" cy="302096"/>
            <a:chOff x="0" y="0"/>
            <a:chExt cx="6350000" cy="635000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A8C00"/>
            </a:solidFill>
          </p:spPr>
        </p:sp>
      </p:grpSp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921" y="4905560"/>
            <a:ext cx="582022" cy="585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5019" y="939610"/>
            <a:ext cx="5903010" cy="30162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вдалими:</a:t>
            </a:r>
          </a:p>
          <a:p>
            <a:pPr algn="ctr"/>
            <a:endParaRPr lang="uk-UA" b="1" u="sng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серйозно ставитися до навчання;</a:t>
            </a:r>
          </a:p>
          <a:p>
            <a:r>
              <a:rPr lang="uk-UA" b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поважати цінності своєї школи;</a:t>
            </a:r>
          </a:p>
          <a:p>
            <a:r>
              <a:rPr lang="uk-UA" b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висловлювати свої погляди, не зачіпаючи гідності та почуттів інших людей;</a:t>
            </a:r>
          </a:p>
          <a:p>
            <a:r>
              <a:rPr lang="uk-UA" b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проявляти повагу до старших, піклуватися про молодших;</a:t>
            </a:r>
          </a:p>
          <a:p>
            <a:r>
              <a:rPr lang="uk-UA" b="1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учні й педагоги звертаються один до одного шанобливо.</a:t>
            </a:r>
            <a:endParaRPr lang="uk-UA" b="1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5171" y="134591"/>
            <a:ext cx="1095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 під час розроблення правил поведінки є:</a:t>
            </a:r>
            <a:endParaRPr lang="ru-RU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905266" y="3827287"/>
            <a:ext cx="1057526" cy="1004742"/>
          </a:xfrm>
          <a:prstGeom prst="ellipse">
            <a:avLst/>
          </a:prstGeom>
          <a:solidFill>
            <a:srgbClr val="0046D2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9" name="Picture 7" descr="Картинки знак оклику (64 фото) » Юмор, позитив и много смешных картинок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5150" b="96707" l="23500" r="49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857" t="17388" r="50000"/>
          <a:stretch/>
        </p:blipFill>
        <p:spPr bwMode="auto">
          <a:xfrm flipH="1">
            <a:off x="8393906" y="5198251"/>
            <a:ext cx="547499" cy="102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Овал 14"/>
          <p:cNvSpPr/>
          <p:nvPr/>
        </p:nvSpPr>
        <p:spPr>
          <a:xfrm>
            <a:off x="7262066" y="848271"/>
            <a:ext cx="3265370" cy="790421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096000" y="939610"/>
            <a:ext cx="5690810" cy="38472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неприпустимими:</a:t>
            </a:r>
          </a:p>
          <a:p>
            <a:pPr algn="ctr"/>
            <a:endParaRPr lang="uk-UA" b="1" u="sng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все, що починається зі слова «забороняється»;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урок вважається закінченим після того, як вчитель оголошує про це (Авт. — це порушення прав дитини);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категорично заборонено самовільно розкривати вікна, сидіти на підвіконнях чи виглядати у відкриті вікна (Авт. — у такому формулюванні правило стає схожим на правила в’язниці);</a:t>
            </a:r>
          </a:p>
          <a:p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учні мають право взяти в їдальню принесений з дому сніданок (Авт.- надлишкова регламентація, що формує несприятливу атмосферу</a:t>
            </a:r>
            <a:r>
              <a:rPr lang="uk-UA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узел 17"/>
          <p:cNvSpPr/>
          <p:nvPr/>
        </p:nvSpPr>
        <p:spPr>
          <a:xfrm>
            <a:off x="1319314" y="4113727"/>
            <a:ext cx="827315" cy="813975"/>
          </a:xfrm>
          <a:prstGeom prst="flowChartConnector">
            <a:avLst/>
          </a:prstGeom>
          <a:solidFill>
            <a:srgbClr val="FA8C0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9839" y="5034261"/>
            <a:ext cx="10712685" cy="15388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uk-UA" sz="2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Акцентуємо увагу керівників закладів загальної середньої освіти: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Чи розроблені правила поведінки для всіх учасників освітнього процесу?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Чи ознайомлені учасники освітнього процесу з правилами поведінки?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Чи є правила поведінки у закладі освіти дієвими і функціональними?</a:t>
            </a:r>
          </a:p>
          <a:p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Чи проводить заклад моніторинг того, як змінюється динаміка порушень правил поведінки учнями?</a:t>
            </a:r>
            <a:endParaRPr lang="uk-UA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361" y="5116255"/>
            <a:ext cx="1374893" cy="1374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358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2454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423729" y="5973081"/>
            <a:ext cx="304443" cy="302096"/>
            <a:chOff x="0" y="0"/>
            <a:chExt cx="6350000" cy="6350000"/>
          </a:xfrm>
        </p:grpSpPr>
        <p:sp>
          <p:nvSpPr>
            <p:cNvPr id="8" name="Freeform 8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A8C00"/>
            </a:solidFill>
          </p:spPr>
        </p:sp>
      </p:grpSp>
      <p:pic>
        <p:nvPicPr>
          <p:cNvPr id="17" name="Google Shape;289;p13" descr="Image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" y="5953764"/>
            <a:ext cx="1219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23"/>
          <p:cNvSpPr txBox="1"/>
          <p:nvPr/>
        </p:nvSpPr>
        <p:spPr>
          <a:xfrm>
            <a:off x="1514646" y="154721"/>
            <a:ext cx="967740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uk-UA" altLang="uk-UA" sz="2400" b="1" dirty="0">
              <a:solidFill>
                <a:srgbClr val="0931F7"/>
              </a:solidFill>
              <a:latin typeface="e-Ukraine Bold" panose="00000800000000000000" pitchFamily="50" charset="-52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329666" y="149321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77777"/>
            <a:ext cx="12179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трансформації правил поведінки з заборонних у «позитивні»</a:t>
            </a:r>
            <a:endParaRPr lang="uk-UA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06" y="5647604"/>
            <a:ext cx="3048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15" y="858338"/>
            <a:ext cx="6158471" cy="468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455" y="1448582"/>
            <a:ext cx="5713226" cy="376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401" y="888533"/>
            <a:ext cx="5719280" cy="586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3"/>
          <p:cNvGrpSpPr/>
          <p:nvPr/>
        </p:nvGrpSpPr>
        <p:grpSpPr>
          <a:xfrm>
            <a:off x="0" y="586080"/>
            <a:ext cx="480444" cy="488907"/>
            <a:chOff x="0" y="0"/>
            <a:chExt cx="6350000" cy="6350000"/>
          </a:xfrm>
          <a:solidFill>
            <a:srgbClr val="202EE2"/>
          </a:solidFill>
        </p:grpSpPr>
        <p:sp>
          <p:nvSpPr>
            <p:cNvPr id="4" name="Freeform 4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14" name="TextBox 13"/>
          <p:cNvSpPr txBox="1"/>
          <p:nvPr/>
        </p:nvSpPr>
        <p:spPr>
          <a:xfrm>
            <a:off x="56714" y="568922"/>
            <a:ext cx="367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u="sng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501" y="621937"/>
            <a:ext cx="48101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279276" y="587531"/>
            <a:ext cx="305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u="sng" dirty="0" smtClean="0">
                <a:solidFill>
                  <a:srgbClr val="FA8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i="1" u="sng" dirty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77285" y="5796829"/>
            <a:ext cx="875078" cy="874978"/>
          </a:xfrm>
          <a:prstGeom prst="ellipse">
            <a:avLst/>
          </a:prstGeom>
          <a:solidFill>
            <a:srgbClr val="0046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490" y="5255038"/>
            <a:ext cx="1397452" cy="139745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Блок-схема: узел 4"/>
          <p:cNvSpPr/>
          <p:nvPr/>
        </p:nvSpPr>
        <p:spPr>
          <a:xfrm>
            <a:off x="5984878" y="5396417"/>
            <a:ext cx="761154" cy="727712"/>
          </a:xfrm>
          <a:prstGeom prst="flowChartConnector">
            <a:avLst/>
          </a:prstGeom>
          <a:solidFill>
            <a:srgbClr val="FA8C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09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25866</TotalTime>
  <Words>497</Words>
  <Application>Microsoft Office PowerPoint</Application>
  <PresentationFormat>Произвольный</PresentationFormat>
  <Paragraphs>57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1914</cp:revision>
  <cp:lastPrinted>2023-06-22T14:57:19Z</cp:lastPrinted>
  <dcterms:created xsi:type="dcterms:W3CDTF">2018-12-21T09:29:25Z</dcterms:created>
  <dcterms:modified xsi:type="dcterms:W3CDTF">2023-08-21T09:48:19Z</dcterms:modified>
</cp:coreProperties>
</file>